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91" r:id="rId2"/>
    <p:sldId id="259" r:id="rId3"/>
    <p:sldId id="293" r:id="rId4"/>
    <p:sldId id="262" r:id="rId5"/>
    <p:sldId id="294" r:id="rId6"/>
    <p:sldId id="263" r:id="rId7"/>
    <p:sldId id="297" r:id="rId8"/>
    <p:sldId id="272" r:id="rId9"/>
    <p:sldId id="295" r:id="rId10"/>
    <p:sldId id="273" r:id="rId11"/>
    <p:sldId id="274" r:id="rId12"/>
    <p:sldId id="268" r:id="rId13"/>
  </p:sldIdLst>
  <p:sldSz cx="24380825" cy="1371441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Work Sans" pitchFamily="2" charset="0"/>
      <p:regular r:id="rId19"/>
      <p:bold r:id="rId20"/>
      <p:italic r:id="rId21"/>
      <p:boldItalic r:id="rId22"/>
    </p:embeddedFont>
    <p:embeddedFont>
      <p:font typeface="Work Sans Medium" panose="020F050202020403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9253">
          <p15:clr>
            <a:srgbClr val="9AA0A6"/>
          </p15:clr>
        </p15:guide>
        <p15:guide id="2" pos="3617">
          <p15:clr>
            <a:srgbClr val="9AA0A6"/>
          </p15:clr>
        </p15:guide>
        <p15:guide id="3" pos="794">
          <p15:clr>
            <a:srgbClr val="9AA0A6"/>
          </p15:clr>
        </p15:guide>
        <p15:guide id="4" orient="horz" pos="794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jborPNSJrovoeevJwH99+rwZlx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53" autoAdjust="0"/>
    <p:restoredTop sz="94640"/>
  </p:normalViewPr>
  <p:slideViewPr>
    <p:cSldViewPr snapToGrid="0">
      <p:cViewPr varScale="1">
        <p:scale>
          <a:sx n="37" d="100"/>
          <a:sy n="37" d="100"/>
        </p:scale>
        <p:origin x="304" y="800"/>
      </p:cViewPr>
      <p:guideLst>
        <p:guide pos="9253"/>
        <p:guide pos="3617"/>
        <p:guide pos="794"/>
        <p:guide orient="horz" pos="7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5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23886b85b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23886b85b6_0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g123886b85b6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25fd06185e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g125fd06185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86347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25fd06185e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g125fd06185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2062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25fd06185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25fd06185e_0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5" name="Google Shape;215;g125fd06185e_0_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25fd06185e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g125fd06185e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44069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25fd06185e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2" name="Google Shape;172;g125fd06185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25fd06185e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g125fd06185e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25824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25fd06185e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g125fd06185e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25fd06185e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g125fd06185e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4459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25fd06185e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g125fd06185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70296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25fd06185e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g125fd06185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89294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ter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6"/>
          <p:cNvSpPr txBox="1"/>
          <p:nvPr/>
        </p:nvSpPr>
        <p:spPr>
          <a:xfrm>
            <a:off x="20220878" y="12477214"/>
            <a:ext cx="32970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000000"/>
                </a:solidFill>
              </a:rPr>
              <a:t>Intercept</a:t>
            </a:r>
            <a:r>
              <a:rPr lang="en-GB" sz="2000" b="1"/>
              <a:t>project.eu</a:t>
            </a:r>
            <a:endParaRPr sz="20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23" name="Google Shape;23;p36"/>
          <p:cNvSpPr txBox="1"/>
          <p:nvPr/>
        </p:nvSpPr>
        <p:spPr>
          <a:xfrm>
            <a:off x="23351183" y="12529067"/>
            <a:ext cx="6492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600">
                <a:solidFill>
                  <a:srgbClr val="595959"/>
                </a:solidFill>
                <a:latin typeface="Work Sans"/>
                <a:ea typeface="Work Sans"/>
                <a:cs typeface="Work Sans"/>
                <a:sym typeface="Work Sans"/>
              </a:rPr>
              <a:t>‹#›</a:t>
            </a:fld>
            <a:endParaRPr sz="1600">
              <a:solidFill>
                <a:srgbClr val="595959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">
  <p:cSld name="Large photo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g125fd06185e_0_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24380825" cy="25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g125fd06185e_0_103"/>
          <p:cNvSpPr txBox="1">
            <a:spLocks noGrp="1"/>
          </p:cNvSpPr>
          <p:nvPr>
            <p:ph type="title"/>
          </p:nvPr>
        </p:nvSpPr>
        <p:spPr>
          <a:xfrm>
            <a:off x="1260157" y="5633541"/>
            <a:ext cx="210285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  <a:defRPr sz="72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g125fd06185e_0_103"/>
          <p:cNvSpPr txBox="1"/>
          <p:nvPr/>
        </p:nvSpPr>
        <p:spPr>
          <a:xfrm>
            <a:off x="20220878" y="12477214"/>
            <a:ext cx="32970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</a:rPr>
              <a:t>Interceptproject.eu</a:t>
            </a:r>
            <a:endParaRPr sz="20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Work Sans Medium"/>
              <a:ea typeface="Work Sans Medium"/>
              <a:cs typeface="Work Sans Medium"/>
              <a:sym typeface="Work Sans Medium"/>
            </a:endParaRPr>
          </a:p>
        </p:txBody>
      </p:sp>
      <p:sp>
        <p:nvSpPr>
          <p:cNvPr id="60" name="Google Shape;60;g125fd06185e_0_103"/>
          <p:cNvSpPr txBox="1"/>
          <p:nvPr/>
        </p:nvSpPr>
        <p:spPr>
          <a:xfrm>
            <a:off x="1397100" y="11361550"/>
            <a:ext cx="44826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</a:rPr>
              <a:t>INTERCEPT</a:t>
            </a:r>
            <a:r>
              <a:rPr lang="en-GB" sz="1800">
                <a:solidFill>
                  <a:schemeClr val="lt1"/>
                </a:solidFill>
              </a:rPr>
              <a:t> benefits from a € 2.18M grant from Iceland, Liechtenstein and Norway through the EEA and Norway Grants Fund for Youth Employment.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">
  <p:cSld name="Cover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"/>
            <a:ext cx="24489624" cy="242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0"/>
          <p:cNvSpPr>
            <a:spLocks noGrp="1"/>
          </p:cNvSpPr>
          <p:nvPr>
            <p:ph type="pic" idx="2"/>
          </p:nvPr>
        </p:nvSpPr>
        <p:spPr>
          <a:xfrm>
            <a:off x="1260000" y="2876775"/>
            <a:ext cx="21880800" cy="7381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400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94">
          <p15:clr>
            <a:srgbClr val="FA7B17"/>
          </p15:clr>
        </p15:guide>
        <p15:guide id="2" orient="horz" pos="794">
          <p15:clr>
            <a:srgbClr val="FA7B17"/>
          </p15:clr>
        </p15:guide>
        <p15:guide id="3" orient="horz" pos="7845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/>
          <p:nvPr/>
        </p:nvSpPr>
        <p:spPr>
          <a:xfrm>
            <a:off x="1906588" y="12903932"/>
            <a:ext cx="155700" cy="162000"/>
          </a:xfrm>
          <a:prstGeom prst="rect">
            <a:avLst/>
          </a:pr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8"/>
          <p:cNvSpPr/>
          <p:nvPr/>
        </p:nvSpPr>
        <p:spPr>
          <a:xfrm>
            <a:off x="1433513" y="12903932"/>
            <a:ext cx="158750" cy="161925"/>
          </a:xfrm>
          <a:custGeom>
            <a:avLst/>
            <a:gdLst/>
            <a:ahLst/>
            <a:cxnLst/>
            <a:rect l="l" t="t" r="r" b="b"/>
            <a:pathLst>
              <a:path w="100" h="102" extrusionOk="0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8"/>
          <p:cNvSpPr/>
          <p:nvPr/>
        </p:nvSpPr>
        <p:spPr>
          <a:xfrm>
            <a:off x="1277938" y="12903932"/>
            <a:ext cx="155700" cy="319200"/>
          </a:xfrm>
          <a:prstGeom prst="rect">
            <a:avLst/>
          </a:pr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8"/>
          <p:cNvSpPr/>
          <p:nvPr/>
        </p:nvSpPr>
        <p:spPr>
          <a:xfrm>
            <a:off x="1592263" y="12746770"/>
            <a:ext cx="155575" cy="476250"/>
          </a:xfrm>
          <a:custGeom>
            <a:avLst/>
            <a:gdLst/>
            <a:ahLst/>
            <a:cxnLst/>
            <a:rect l="l" t="t" r="r" b="b"/>
            <a:pathLst>
              <a:path w="98" h="300" extrusionOk="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8"/>
          <p:cNvSpPr/>
          <p:nvPr/>
        </p:nvSpPr>
        <p:spPr>
          <a:xfrm>
            <a:off x="2609850" y="12903932"/>
            <a:ext cx="155575" cy="161925"/>
          </a:xfrm>
          <a:custGeom>
            <a:avLst/>
            <a:gdLst/>
            <a:ahLst/>
            <a:cxnLst/>
            <a:rect l="l" t="t" r="r" b="b"/>
            <a:pathLst>
              <a:path w="98" h="102" extrusionOk="0">
                <a:moveTo>
                  <a:pt x="98" y="102"/>
                </a:moveTo>
                <a:lnTo>
                  <a:pt x="0" y="102"/>
                </a:lnTo>
                <a:lnTo>
                  <a:pt x="0" y="0"/>
                </a:lnTo>
                <a:lnTo>
                  <a:pt x="98" y="102"/>
                </a:lnTo>
                <a:close/>
              </a:path>
            </a:pathLst>
          </a:cu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8"/>
          <p:cNvSpPr/>
          <p:nvPr/>
        </p:nvSpPr>
        <p:spPr>
          <a:xfrm>
            <a:off x="2455863" y="12903932"/>
            <a:ext cx="153900" cy="319200"/>
          </a:xfrm>
          <a:prstGeom prst="rect">
            <a:avLst/>
          </a:pr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8"/>
          <p:cNvSpPr/>
          <p:nvPr/>
        </p:nvSpPr>
        <p:spPr>
          <a:xfrm>
            <a:off x="2765425" y="12746770"/>
            <a:ext cx="158750" cy="476250"/>
          </a:xfrm>
          <a:custGeom>
            <a:avLst/>
            <a:gdLst/>
            <a:ahLst/>
            <a:cxnLst/>
            <a:rect l="l" t="t" r="r" b="b"/>
            <a:pathLst>
              <a:path w="100" h="300" extrusionOk="0">
                <a:moveTo>
                  <a:pt x="0" y="0"/>
                </a:moveTo>
                <a:lnTo>
                  <a:pt x="0" y="201"/>
                </a:lnTo>
                <a:lnTo>
                  <a:pt x="100" y="300"/>
                </a:lnTo>
                <a:lnTo>
                  <a:pt x="100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8"/>
          <p:cNvSpPr/>
          <p:nvPr/>
        </p:nvSpPr>
        <p:spPr>
          <a:xfrm>
            <a:off x="1747838" y="12589607"/>
            <a:ext cx="158700" cy="476400"/>
          </a:xfrm>
          <a:prstGeom prst="rect">
            <a:avLst/>
          </a:pr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99"/>
              <a:buFont typeface="Arial"/>
              <a:buNone/>
            </a:pPr>
            <a:endParaRPr sz="35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18;p18"/>
          <p:cNvCxnSpPr/>
          <p:nvPr/>
        </p:nvCxnSpPr>
        <p:spPr>
          <a:xfrm>
            <a:off x="2062163" y="13065857"/>
            <a:ext cx="393600" cy="0"/>
          </a:xfrm>
          <a:prstGeom prst="straightConnector1">
            <a:avLst/>
          </a:pr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" name="Google Shape;19;p18"/>
          <p:cNvCxnSpPr/>
          <p:nvPr/>
        </p:nvCxnSpPr>
        <p:spPr>
          <a:xfrm>
            <a:off x="2924175" y="13065857"/>
            <a:ext cx="21444000" cy="0"/>
          </a:xfrm>
          <a:prstGeom prst="straightConnector1">
            <a:avLst/>
          </a:pr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" name="Google Shape;20;p18"/>
          <p:cNvCxnSpPr/>
          <p:nvPr/>
        </p:nvCxnSpPr>
        <p:spPr>
          <a:xfrm>
            <a:off x="6350" y="13065857"/>
            <a:ext cx="1271700" cy="0"/>
          </a:xfrm>
          <a:prstGeom prst="straightConnector1">
            <a:avLst/>
          </a:prstGeom>
          <a:noFill/>
          <a:ln w="19050" cap="rnd" cmpd="sng">
            <a:solidFill>
              <a:srgbClr val="1D1E1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jobsplus.gov.mt/resources/publication-statistics-mt-mt-en-gb/publications/fileprovider.aspx?fileId=53708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public.3.basecamp.com/p/SroAFaxsxbFLzTo2BVwoSxK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jobsplus.gov.mt/resources/publication-statistics-mt-mt-en-gb/publications/fileprovider.aspx?fileId=53707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" name="Google Shape;111;g123886b85b6_0_80"/>
          <p:cNvCxnSpPr/>
          <p:nvPr/>
        </p:nvCxnSpPr>
        <p:spPr>
          <a:xfrm>
            <a:off x="1371865" y="11898378"/>
            <a:ext cx="8853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Google Shape;113;g123886b85b6_0_80"/>
          <p:cNvSpPr txBox="1"/>
          <p:nvPr/>
        </p:nvSpPr>
        <p:spPr>
          <a:xfrm>
            <a:off x="1260000" y="12212206"/>
            <a:ext cx="6333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/>
              <a:t>28</a:t>
            </a:r>
            <a:r>
              <a:rPr lang="en-GB" sz="2000" baseline="30000" dirty="0"/>
              <a:t>th</a:t>
            </a:r>
            <a:r>
              <a:rPr lang="en-GB" sz="2000" dirty="0"/>
              <a:t> June 2023</a:t>
            </a:r>
            <a:endParaRPr sz="2000" dirty="0">
              <a:solidFill>
                <a:srgbClr val="000000"/>
              </a:solidFill>
            </a:endParaRPr>
          </a:p>
        </p:txBody>
      </p:sp>
      <p:sp>
        <p:nvSpPr>
          <p:cNvPr id="114" name="Google Shape;114;g123886b85b6_0_80"/>
          <p:cNvSpPr txBox="1"/>
          <p:nvPr/>
        </p:nvSpPr>
        <p:spPr>
          <a:xfrm>
            <a:off x="1260000" y="10706928"/>
            <a:ext cx="122850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6000" b="1" dirty="0">
                <a:solidFill>
                  <a:schemeClr val="dk1"/>
                </a:solidFill>
              </a:rPr>
              <a:t>Prezentácia projektu</a:t>
            </a:r>
            <a:endParaRPr lang="sk-SK" sz="6000" dirty="0">
              <a:solidFill>
                <a:schemeClr val="dk1"/>
              </a:solidFill>
            </a:endParaRPr>
          </a:p>
        </p:txBody>
      </p:sp>
      <p:pic>
        <p:nvPicPr>
          <p:cNvPr id="5" name="Segnaposto immagine 4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6FEB253B-6E94-7B9C-44D1-E06FB48A0EB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t="28760" b="12310"/>
          <a:stretch/>
        </p:blipFill>
        <p:spPr>
          <a:xfrm>
            <a:off x="1260284" y="2876763"/>
            <a:ext cx="21880513" cy="7381812"/>
          </a:xfrm>
          <a:prstGeom prst="rect">
            <a:avLst/>
          </a:prstGeom>
        </p:spPr>
      </p:pic>
      <p:pic>
        <p:nvPicPr>
          <p:cNvPr id="116" name="Google Shape;116;g123886b85b6_0_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773300" y="2363474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123886b85b6_0_80"/>
          <p:cNvPicPr preferRelativeResize="0"/>
          <p:nvPr/>
        </p:nvPicPr>
        <p:blipFill rotWithShape="1">
          <a:blip r:embed="rId5">
            <a:alphaModFix/>
          </a:blip>
          <a:srcRect l="534" r="534"/>
          <a:stretch/>
        </p:blipFill>
        <p:spPr>
          <a:xfrm>
            <a:off x="1260000" y="7610699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123886b85b6_0_80"/>
          <p:cNvPicPr preferRelativeResize="0"/>
          <p:nvPr/>
        </p:nvPicPr>
        <p:blipFill rotWithShape="1">
          <a:blip r:embed="rId6">
            <a:alphaModFix/>
          </a:blip>
          <a:srcRect l="534" r="534"/>
          <a:stretch/>
        </p:blipFill>
        <p:spPr>
          <a:xfrm rot="10800000">
            <a:off x="21519500" y="2876787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3B509FE-C7CD-44AA-9A09-C5CD8431D7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179" y="5847205"/>
            <a:ext cx="8174466" cy="2020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7544BD-C207-437B-9C82-BAAB53347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23768" y="11126062"/>
            <a:ext cx="3209925" cy="14192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4D7170-3581-4D64-9825-DE04034B8E23}"/>
              </a:ext>
            </a:extLst>
          </p:cNvPr>
          <p:cNvSpPr txBox="1"/>
          <p:nvPr/>
        </p:nvSpPr>
        <p:spPr>
          <a:xfrm>
            <a:off x="10710829" y="9746320"/>
            <a:ext cx="12241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800" b="1" dirty="0">
                <a:solidFill>
                  <a:schemeClr val="bg1"/>
                </a:solidFill>
              </a:rPr>
              <a:t>interceptproject.eu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6;g123886b85b6_0_85">
            <a:extLst>
              <a:ext uri="{FF2B5EF4-FFF2-40B4-BE49-F238E27FC236}">
                <a16:creationId xmlns:a16="http://schemas.microsoft.com/office/drawing/2014/main" id="{A18C59A8-056C-9EE3-A64F-7BF10944D758}"/>
              </a:ext>
            </a:extLst>
          </p:cNvPr>
          <p:cNvSpPr txBox="1">
            <a:spLocks/>
          </p:cNvSpPr>
          <p:nvPr/>
        </p:nvSpPr>
        <p:spPr>
          <a:xfrm>
            <a:off x="1259999" y="2647888"/>
            <a:ext cx="11858123" cy="968211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sk-SK" sz="2600" dirty="0"/>
              <a:t>Pilotný program si kladie za cieľ do konca projektu poskytnúť pomoc celkovo 300 mladým ľuďom na Malte, v Taliansku a v Litve.. </a:t>
            </a:r>
          </a:p>
          <a:p>
            <a:pPr>
              <a:lnSpc>
                <a:spcPct val="115000"/>
              </a:lnSpc>
            </a:pPr>
            <a:endParaRPr lang="sk-SK" sz="2600" dirty="0"/>
          </a:p>
          <a:p>
            <a:pPr>
              <a:lnSpc>
                <a:spcPct val="115000"/>
              </a:lnSpc>
            </a:pPr>
            <a:r>
              <a:rPr lang="sk-SK" sz="2600" dirty="0"/>
              <a:t>Program sa skladá z 3 fáz:</a:t>
            </a:r>
          </a:p>
          <a:p>
            <a:pPr>
              <a:lnSpc>
                <a:spcPct val="115000"/>
              </a:lnSpc>
            </a:pPr>
            <a:endParaRPr lang="sk-SK" sz="2600" b="1" dirty="0"/>
          </a:p>
          <a:p>
            <a:pPr marL="457200" indent="-457200">
              <a:lnSpc>
                <a:spcPct val="115000"/>
              </a:lnSpc>
              <a:buFontTx/>
              <a:buChar char="-"/>
            </a:pPr>
            <a:r>
              <a:rPr lang="sk-SK" sz="2600" b="1" dirty="0"/>
              <a:t>Platené školenie pre </a:t>
            </a:r>
            <a:r>
              <a:rPr lang="sk-SK" sz="2600" b="1" dirty="0" err="1"/>
              <a:t>NEETs</a:t>
            </a:r>
            <a:r>
              <a:rPr lang="sk-SK" sz="2600" b="1" dirty="0"/>
              <a:t> v oblasti zelených pracovných miest (vypracované v rámci WP4)</a:t>
            </a:r>
          </a:p>
          <a:p>
            <a:pPr>
              <a:lnSpc>
                <a:spcPct val="115000"/>
              </a:lnSpc>
            </a:pPr>
            <a:endParaRPr lang="sk-SK" sz="2600" b="1" dirty="0"/>
          </a:p>
          <a:p>
            <a:pPr marL="457200" indent="-457200">
              <a:lnSpc>
                <a:spcPct val="115000"/>
              </a:lnSpc>
              <a:buFontTx/>
              <a:buChar char="-"/>
            </a:pPr>
            <a:r>
              <a:rPr lang="sk-SK" sz="2600" b="1" dirty="0"/>
              <a:t>Profilovanie a zhodnocovanie</a:t>
            </a:r>
          </a:p>
          <a:p>
            <a:pPr>
              <a:lnSpc>
                <a:spcPct val="115000"/>
              </a:lnSpc>
            </a:pPr>
            <a:endParaRPr lang="sk-SK" sz="2600" b="1" dirty="0"/>
          </a:p>
          <a:p>
            <a:pPr marL="457200" indent="-457200">
              <a:lnSpc>
                <a:spcPct val="115000"/>
              </a:lnSpc>
              <a:buFontTx/>
              <a:buChar char="-"/>
            </a:pPr>
            <a:r>
              <a:rPr lang="sk-SK" sz="2600" b="1" dirty="0"/>
              <a:t>3-mesačné/240-hodinové platené stáže/pracovné miesta v zelených spoločnostiach</a:t>
            </a:r>
          </a:p>
          <a:p>
            <a:pPr>
              <a:lnSpc>
                <a:spcPct val="115000"/>
              </a:lnSpc>
            </a:pPr>
            <a:endParaRPr lang="sk-SK" sz="2600" dirty="0"/>
          </a:p>
          <a:p>
            <a:pPr algn="l"/>
            <a:r>
              <a:rPr lang="sk-SK" sz="2600" b="0" i="0" u="none" strike="noStrike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 ukončení pilotného programu bude </a:t>
            </a:r>
            <a:r>
              <a:rPr lang="sk-SK" sz="2600" b="0" i="0" u="none" strike="noStrike" dirty="0" err="1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NEETs</a:t>
            </a:r>
            <a:r>
              <a:rPr lang="sk-SK" sz="2600" b="0" i="0" u="none" strike="noStrike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poskytnutá ďalšia pomoc, aby zostali aktívni. </a:t>
            </a:r>
          </a:p>
          <a:p>
            <a:pPr algn="l"/>
            <a:endParaRPr lang="sk-SK" sz="2600" dirty="0">
              <a:solidFill>
                <a:srgbClr val="374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sk-SK" sz="2600" b="0" i="0" u="none" strike="noStrike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Cieľom je mať:</a:t>
            </a:r>
          </a:p>
          <a:p>
            <a:pPr algn="l"/>
            <a:endParaRPr lang="sk-SK" sz="2600" b="0" i="0" u="none" strike="noStrike" dirty="0">
              <a:solidFill>
                <a:srgbClr val="37415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sk-SK" sz="2600" b="1" i="0" u="none" strike="noStrike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80 zamestnaných mladých </a:t>
            </a:r>
            <a:r>
              <a:rPr lang="sk-SK" sz="2600" b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ľudí</a:t>
            </a:r>
            <a:r>
              <a:rPr lang="sk-SK" sz="2600" b="1" i="0" u="none" strike="noStrike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endParaRPr lang="sk-SK" sz="2600" b="1" i="0" u="none" strike="noStrike" dirty="0">
              <a:solidFill>
                <a:srgbClr val="37415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sk-SK" sz="2600" b="1" i="0" u="none" strike="noStrike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80 mladých ľudí zapojených do iných schém</a:t>
            </a:r>
          </a:p>
          <a:p>
            <a:pPr>
              <a:lnSpc>
                <a:spcPct val="115000"/>
              </a:lnSpc>
            </a:pPr>
            <a:endParaRPr lang="en-US" sz="2600" dirty="0"/>
          </a:p>
          <a:p>
            <a:pPr marL="457200" indent="-457200">
              <a:lnSpc>
                <a:spcPct val="115000"/>
              </a:lnSpc>
              <a:buFontTx/>
              <a:buChar char="-"/>
            </a:pPr>
            <a:endParaRPr lang="en-US" sz="2600" dirty="0"/>
          </a:p>
          <a:p>
            <a:pPr>
              <a:lnSpc>
                <a:spcPct val="115000"/>
              </a:lnSpc>
            </a:pPr>
            <a:endParaRPr lang="en-US" sz="2600" dirty="0"/>
          </a:p>
        </p:txBody>
      </p:sp>
      <p:pic>
        <p:nvPicPr>
          <p:cNvPr id="9" name="Immagine 2" descr="Immagine che contiene esterni, oggetto da esterni&#10;&#10;Descrizione generata automaticamente">
            <a:extLst>
              <a:ext uri="{FF2B5EF4-FFF2-40B4-BE49-F238E27FC236}">
                <a16:creationId xmlns:a16="http://schemas.microsoft.com/office/drawing/2014/main" id="{74FE1AA2-9899-407D-A5C3-95B580B570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76" r="26897"/>
          <a:stretch/>
        </p:blipFill>
        <p:spPr>
          <a:xfrm>
            <a:off x="14689928" y="0"/>
            <a:ext cx="9690897" cy="12330000"/>
          </a:xfrm>
          <a:prstGeom prst="rect">
            <a:avLst/>
          </a:prstGeom>
        </p:spPr>
      </p:pic>
      <p:pic>
        <p:nvPicPr>
          <p:cNvPr id="10" name="Google Shape;191;g125fd06185e_0_85">
            <a:extLst>
              <a:ext uri="{FF2B5EF4-FFF2-40B4-BE49-F238E27FC236}">
                <a16:creationId xmlns:a16="http://schemas.microsoft.com/office/drawing/2014/main" id="{0054AA1A-BA26-443B-8AAF-3C8187B9836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34" r="534"/>
          <a:stretch/>
        </p:blipFill>
        <p:spPr>
          <a:xfrm rot="10800000">
            <a:off x="22759425" y="12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9;g125fd06185e_0_85">
            <a:extLst>
              <a:ext uri="{FF2B5EF4-FFF2-40B4-BE49-F238E27FC236}">
                <a16:creationId xmlns:a16="http://schemas.microsoft.com/office/drawing/2014/main" id="{EBE354E5-31C3-41BA-A38B-B2A95274078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5203126" y="-513289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90;g125fd06185e_0_85">
            <a:extLst>
              <a:ext uri="{FF2B5EF4-FFF2-40B4-BE49-F238E27FC236}">
                <a16:creationId xmlns:a16="http://schemas.microsoft.com/office/drawing/2014/main" id="{5C307C1D-3367-433B-B4EF-3B500317AE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34" r="534"/>
          <a:stretch/>
        </p:blipFill>
        <p:spPr>
          <a:xfrm>
            <a:off x="14689826" y="9704996"/>
            <a:ext cx="1621297" cy="26478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86;g125fd06185e_0_85">
            <a:extLst>
              <a:ext uri="{FF2B5EF4-FFF2-40B4-BE49-F238E27FC236}">
                <a16:creationId xmlns:a16="http://schemas.microsoft.com/office/drawing/2014/main" id="{858A2711-5C1F-429B-BE95-41AF4D48B9D4}"/>
              </a:ext>
            </a:extLst>
          </p:cNvPr>
          <p:cNvSpPr txBox="1"/>
          <p:nvPr/>
        </p:nvSpPr>
        <p:spPr>
          <a:xfrm>
            <a:off x="1260000" y="1260000"/>
            <a:ext cx="122850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2600" b="1" dirty="0">
                <a:latin typeface="+mn-lt"/>
              </a:rPr>
              <a:t>WP5</a:t>
            </a:r>
            <a:r>
              <a:rPr lang="en-GB" sz="2600" dirty="0">
                <a:latin typeface="+mn-lt"/>
              </a:rPr>
              <a:t> – AKTIVÁCIA PILOTNÉHO PROGRAMU</a:t>
            </a:r>
          </a:p>
        </p:txBody>
      </p:sp>
    </p:spTree>
    <p:extLst>
      <p:ext uri="{BB962C8B-B14F-4D97-AF65-F5344CB8AC3E}">
        <p14:creationId xmlns:p14="http://schemas.microsoft.com/office/powerpoint/2010/main" val="2324802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6;g123886b85b6_0_85">
            <a:extLst>
              <a:ext uri="{FF2B5EF4-FFF2-40B4-BE49-F238E27FC236}">
                <a16:creationId xmlns:a16="http://schemas.microsoft.com/office/drawing/2014/main" id="{A18C59A8-056C-9EE3-A64F-7BF10944D758}"/>
              </a:ext>
            </a:extLst>
          </p:cNvPr>
          <p:cNvSpPr txBox="1">
            <a:spLocks/>
          </p:cNvSpPr>
          <p:nvPr/>
        </p:nvSpPr>
        <p:spPr>
          <a:xfrm>
            <a:off x="1260000" y="2647864"/>
            <a:ext cx="11014232" cy="803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sk-SK" sz="2600" dirty="0"/>
              <a:t>- </a:t>
            </a:r>
            <a:r>
              <a:rPr lang="sk-SK" sz="2600" b="1" dirty="0"/>
              <a:t>Hodnotenie </a:t>
            </a:r>
            <a:r>
              <a:rPr lang="sk-SK" sz="2600" dirty="0"/>
              <a:t>pilotného projektu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br>
              <a:rPr lang="sk-SK" sz="2600" dirty="0"/>
            </a:br>
            <a:r>
              <a:rPr lang="sk-SK" sz="2600" dirty="0"/>
              <a:t>Projekt hodnotí  prijaté riešenia a dosiahnuté výsledky tak z kvantitatívneho ako aj kvalitatívneho hľadiska. Vďaka týmto informáciám budú partneri schopní začleniť riešenia do svojich súborov intervencií a to trvalým spôsobom.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br>
              <a:rPr lang="sk-SK" sz="2600" dirty="0"/>
            </a:br>
            <a:r>
              <a:rPr lang="sk-SK" sz="2600" dirty="0"/>
              <a:t>- </a:t>
            </a:r>
            <a:r>
              <a:rPr lang="sk-SK" sz="2600" b="1" dirty="0"/>
              <a:t>Odporúčania pre úspešnú integráciu </a:t>
            </a:r>
            <a:r>
              <a:rPr lang="sk-SK" sz="2600" b="1" dirty="0" err="1"/>
              <a:t>NEETs</a:t>
            </a:r>
            <a:r>
              <a:rPr lang="sk-SK" sz="2600" b="1" dirty="0"/>
              <a:t> vo veku 25-29 rokov na pracovný trh so zameraním na zelené pracovné miesta.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sk-SK" sz="2600" b="1" dirty="0"/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600" b="0" i="0" u="none" strike="noStrike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 základe metaanalýzy hodnotenia pilotného programu a všeobecných zistení o úspešnej integrácii 25-29 ročných osôb identifikovaných počas WP3 budú vypracované odporúčania pre tvorbu politík.</a:t>
            </a:r>
            <a:br>
              <a:rPr lang="en-US" sz="2600" dirty="0"/>
            </a:br>
            <a:endParaRPr lang="en-US" sz="2600" dirty="0"/>
          </a:p>
        </p:txBody>
      </p:sp>
      <p:pic>
        <p:nvPicPr>
          <p:cNvPr id="9" name="Google Shape;174;g125fd06185e_0_76">
            <a:extLst>
              <a:ext uri="{FF2B5EF4-FFF2-40B4-BE49-F238E27FC236}">
                <a16:creationId xmlns:a16="http://schemas.microsoft.com/office/drawing/2014/main" id="{A9500AFD-A28A-46AB-9DDC-3E55B39DBE0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41696" t="-1263" r="6558" b="389"/>
          <a:stretch/>
        </p:blipFill>
        <p:spPr>
          <a:xfrm>
            <a:off x="14689825" y="-182412"/>
            <a:ext cx="9691200" cy="1253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89;g125fd06185e_0_85">
            <a:extLst>
              <a:ext uri="{FF2B5EF4-FFF2-40B4-BE49-F238E27FC236}">
                <a16:creationId xmlns:a16="http://schemas.microsoft.com/office/drawing/2014/main" id="{5A0F8476-6BED-40A5-9CFF-532D5B89D6F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5203125" y="-513301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90;g125fd06185e_0_85">
            <a:extLst>
              <a:ext uri="{FF2B5EF4-FFF2-40B4-BE49-F238E27FC236}">
                <a16:creationId xmlns:a16="http://schemas.microsoft.com/office/drawing/2014/main" id="{48B0B720-A755-43D9-B7AC-65A679DA057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34" r="534"/>
          <a:stretch/>
        </p:blipFill>
        <p:spPr>
          <a:xfrm>
            <a:off x="14689825" y="9704984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91;g125fd06185e_0_85">
            <a:extLst>
              <a:ext uri="{FF2B5EF4-FFF2-40B4-BE49-F238E27FC236}">
                <a16:creationId xmlns:a16="http://schemas.microsoft.com/office/drawing/2014/main" id="{DC88496F-82A6-4958-931B-6CC7AC1E0DE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34" r="534"/>
          <a:stretch/>
        </p:blipFill>
        <p:spPr>
          <a:xfrm rot="10800000">
            <a:off x="22759528" y="-12"/>
            <a:ext cx="1621297" cy="26478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86;g125fd06185e_0_85">
            <a:extLst>
              <a:ext uri="{FF2B5EF4-FFF2-40B4-BE49-F238E27FC236}">
                <a16:creationId xmlns:a16="http://schemas.microsoft.com/office/drawing/2014/main" id="{FEEE1A63-B73E-403D-ADA0-2BF5558143D6}"/>
              </a:ext>
            </a:extLst>
          </p:cNvPr>
          <p:cNvSpPr txBox="1"/>
          <p:nvPr/>
        </p:nvSpPr>
        <p:spPr>
          <a:xfrm>
            <a:off x="1260000" y="1260000"/>
            <a:ext cx="122850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dirty="0">
                <a:solidFill>
                  <a:schemeClr val="dk1"/>
                </a:solidFill>
              </a:rPr>
              <a:t>WP6 </a:t>
            </a:r>
            <a:r>
              <a:rPr lang="en-GB" sz="2600" dirty="0">
                <a:latin typeface="+mn-lt"/>
              </a:rPr>
              <a:t>– </a:t>
            </a:r>
            <a:r>
              <a:rPr lang="en-GB" sz="2600" dirty="0">
                <a:solidFill>
                  <a:schemeClr val="dk1"/>
                </a:solidFill>
                <a:latin typeface="+mn-lt"/>
              </a:rPr>
              <a:t>HODNOTENIE A VÝVOJ ODPORÚČANIA TVORCOM POLITÍK</a:t>
            </a:r>
            <a:endParaRPr lang="it-IT" sz="26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56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25fd06185e_0_108"/>
          <p:cNvSpPr txBox="1">
            <a:spLocks noGrp="1"/>
          </p:cNvSpPr>
          <p:nvPr>
            <p:ph type="title"/>
          </p:nvPr>
        </p:nvSpPr>
        <p:spPr>
          <a:xfrm>
            <a:off x="1676162" y="4410381"/>
            <a:ext cx="21028500" cy="4893647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1" dirty="0"/>
              <a:t>Ďakujem za pozornosť!</a:t>
            </a:r>
            <a:br>
              <a:rPr lang="sk-SK" b="1" dirty="0"/>
            </a:br>
            <a:br>
              <a:rPr lang="sk-SK" sz="2400" b="1" dirty="0"/>
            </a:br>
            <a:r>
              <a:rPr lang="sk-SK" sz="2400" b="1" dirty="0" err="1"/>
              <a:t>Amber</a:t>
            </a:r>
            <a:r>
              <a:rPr lang="sk-SK" sz="2400" b="1" dirty="0"/>
              <a:t> </a:t>
            </a:r>
            <a:r>
              <a:rPr lang="sk-SK" sz="2400" b="1" dirty="0" err="1"/>
              <a:t>Darmanin</a:t>
            </a:r>
            <a:br>
              <a:rPr lang="sk-SK" sz="2400" b="1" dirty="0"/>
            </a:br>
            <a:r>
              <a:rPr lang="sk-SK" sz="2400" b="1" dirty="0" err="1"/>
              <a:t>interceptproject@gov.mt</a:t>
            </a:r>
            <a:br>
              <a:rPr lang="sk-SK" b="1" dirty="0"/>
            </a:br>
            <a:endParaRPr lang="sk-SK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3000" b="1" dirty="0"/>
            </a:b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864" r="864"/>
          <a:stretch/>
        </p:blipFill>
        <p:spPr>
          <a:xfrm>
            <a:off x="14689825" y="0"/>
            <a:ext cx="9690899" cy="1232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5"/>
          <p:cNvSpPr txBox="1"/>
          <p:nvPr/>
        </p:nvSpPr>
        <p:spPr>
          <a:xfrm>
            <a:off x="1260000" y="1260000"/>
            <a:ext cx="12285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6000" b="1" dirty="0">
                <a:solidFill>
                  <a:schemeClr val="dk1"/>
                </a:solidFill>
              </a:rPr>
              <a:t>Informácie o projekte</a:t>
            </a:r>
            <a:endParaRPr lang="sk-SK" sz="6000" dirty="0">
              <a:solidFill>
                <a:schemeClr val="dk1"/>
              </a:solidFill>
            </a:endParaRPr>
          </a:p>
        </p:txBody>
      </p:sp>
      <p:sp>
        <p:nvSpPr>
          <p:cNvPr id="147" name="Google Shape;147;p5"/>
          <p:cNvSpPr txBox="1"/>
          <p:nvPr/>
        </p:nvSpPr>
        <p:spPr>
          <a:xfrm>
            <a:off x="1260000" y="4872352"/>
            <a:ext cx="11095033" cy="327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800" b="0" i="0" u="none" strike="noStrike" dirty="0">
                <a:solidFill>
                  <a:srgbClr val="374151"/>
                </a:solidFill>
                <a:effectLst/>
                <a:latin typeface="Söhne"/>
              </a:rPr>
              <a:t>Motivácia, mobilizácia a podpora </a:t>
            </a:r>
            <a:r>
              <a:rPr lang="sk-SK" sz="2800" b="0" i="0" u="none" strike="noStrike" dirty="0" err="1">
                <a:solidFill>
                  <a:srgbClr val="374151"/>
                </a:solidFill>
                <a:effectLst/>
                <a:latin typeface="Söhne"/>
              </a:rPr>
              <a:t>NEETs</a:t>
            </a:r>
            <a:r>
              <a:rPr lang="sk-SK" sz="2800" b="0" i="0" u="none" strike="noStrike" dirty="0">
                <a:solidFill>
                  <a:srgbClr val="374151"/>
                </a:solidFill>
                <a:effectLst/>
                <a:latin typeface="Söhne"/>
              </a:rPr>
              <a:t> pri vytváraní zelených kariérnych možností.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chemeClr val="dk1"/>
                </a:solidFill>
              </a:rPr>
              <a:t>Výzva: </a:t>
            </a:r>
            <a:r>
              <a:rPr lang="sk-SK" sz="2600" dirty="0" err="1">
                <a:solidFill>
                  <a:schemeClr val="dk1"/>
                </a:solidFill>
              </a:rPr>
              <a:t>Unlocking</a:t>
            </a:r>
            <a:r>
              <a:rPr lang="sk-SK" sz="2600" dirty="0">
                <a:solidFill>
                  <a:schemeClr val="dk1"/>
                </a:solidFill>
              </a:rPr>
              <a:t> </a:t>
            </a:r>
            <a:r>
              <a:rPr lang="sk-SK" sz="2600" dirty="0" err="1">
                <a:solidFill>
                  <a:schemeClr val="dk1"/>
                </a:solidFill>
              </a:rPr>
              <a:t>Youth</a:t>
            </a:r>
            <a:r>
              <a:rPr lang="sk-SK" sz="2600" dirty="0">
                <a:solidFill>
                  <a:schemeClr val="dk1"/>
                </a:solidFill>
              </a:rPr>
              <a:t> </a:t>
            </a:r>
            <a:r>
              <a:rPr lang="sk-SK" sz="2600" dirty="0" err="1">
                <a:solidFill>
                  <a:schemeClr val="dk1"/>
                </a:solidFill>
              </a:rPr>
              <a:t>Potential</a:t>
            </a:r>
            <a:endParaRPr lang="sk-SK" sz="2600" dirty="0">
              <a:solidFill>
                <a:schemeClr val="dk1"/>
              </a:solidFill>
            </a:endParaRPr>
          </a:p>
          <a:p>
            <a:pPr marL="45720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chemeClr val="dk1"/>
                </a:solidFill>
              </a:rPr>
              <a:t>Projektové číslo. 2020-1-0033</a:t>
            </a:r>
          </a:p>
          <a:p>
            <a:pPr marL="45720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2600" dirty="0">
                <a:solidFill>
                  <a:schemeClr val="dk1"/>
                </a:solidFill>
              </a:rPr>
              <a:t>Trvanie: 29 mesiacov</a:t>
            </a:r>
          </a:p>
        </p:txBody>
      </p:sp>
      <p:pic>
        <p:nvPicPr>
          <p:cNvPr id="149" name="Google Shape;14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5203125" y="-513301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5">
            <a:alphaModFix/>
          </a:blip>
          <a:srcRect l="534" r="534"/>
          <a:stretch/>
        </p:blipFill>
        <p:spPr>
          <a:xfrm>
            <a:off x="14689825" y="9682124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"/>
          <p:cNvPicPr preferRelativeResize="0"/>
          <p:nvPr/>
        </p:nvPicPr>
        <p:blipFill rotWithShape="1">
          <a:blip r:embed="rId6">
            <a:alphaModFix/>
          </a:blip>
          <a:srcRect l="534" r="534"/>
          <a:stretch/>
        </p:blipFill>
        <p:spPr>
          <a:xfrm rot="10800000">
            <a:off x="22759525" y="12"/>
            <a:ext cx="1621297" cy="264787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049ACB3-FCE0-56A8-1151-B9F46C84AF84}"/>
              </a:ext>
            </a:extLst>
          </p:cNvPr>
          <p:cNvSpPr txBox="1"/>
          <p:nvPr/>
        </p:nvSpPr>
        <p:spPr>
          <a:xfrm>
            <a:off x="1260000" y="3553690"/>
            <a:ext cx="12285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k-SK" sz="2600" dirty="0">
                <a:solidFill>
                  <a:schemeClr val="tx1"/>
                </a:solidFill>
                <a:latin typeface="+mj-lt"/>
              </a:rPr>
              <a:t>INTERCEPT finančne podporili EEA a </a:t>
            </a:r>
            <a:r>
              <a:rPr lang="sk-SK" sz="2600" dirty="0" err="1">
                <a:solidFill>
                  <a:schemeClr val="tx1"/>
                </a:solidFill>
                <a:latin typeface="+mj-lt"/>
              </a:rPr>
              <a:t>Norway</a:t>
            </a:r>
            <a:r>
              <a:rPr lang="sk-SK" sz="2600" dirty="0">
                <a:solidFill>
                  <a:schemeClr val="tx1"/>
                </a:solidFill>
                <a:latin typeface="+mj-lt"/>
              </a:rPr>
              <a:t> </a:t>
            </a:r>
            <a:r>
              <a:rPr lang="sk-SK" sz="2600" dirty="0" err="1">
                <a:solidFill>
                  <a:schemeClr val="tx1"/>
                </a:solidFill>
                <a:latin typeface="+mj-lt"/>
              </a:rPr>
              <a:t>Grants</a:t>
            </a:r>
            <a:r>
              <a:rPr lang="sk-SK" sz="2600" dirty="0">
                <a:solidFill>
                  <a:schemeClr val="tx1"/>
                </a:solidFill>
                <a:latin typeface="+mj-lt"/>
              </a:rPr>
              <a:t> z Fondu pre zamestnanosť mladých sumou 2,18 mil. EUR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95ECA-EEE8-4658-ABF4-5C21484CE6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408" y="7651626"/>
            <a:ext cx="13887892" cy="252396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25fd06185e_0_85"/>
          <p:cNvSpPr txBox="1"/>
          <p:nvPr/>
        </p:nvSpPr>
        <p:spPr>
          <a:xfrm>
            <a:off x="1260000" y="1260000"/>
            <a:ext cx="12285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6000" b="1" dirty="0">
                <a:solidFill>
                  <a:schemeClr val="dk1"/>
                </a:solidFill>
              </a:rPr>
              <a:t>Projektoví</a:t>
            </a:r>
            <a:r>
              <a:rPr lang="en-GB" sz="6000" b="1" dirty="0">
                <a:solidFill>
                  <a:schemeClr val="dk1"/>
                </a:solidFill>
              </a:rPr>
              <a:t> </a:t>
            </a:r>
            <a:r>
              <a:rPr lang="sk-SK" sz="6000" b="1" dirty="0">
                <a:solidFill>
                  <a:schemeClr val="dk1"/>
                </a:solidFill>
              </a:rPr>
              <a:t>partneri</a:t>
            </a:r>
            <a:endParaRPr lang="sk-SK" sz="6000" dirty="0">
              <a:solidFill>
                <a:schemeClr val="dk1"/>
              </a:solidFill>
            </a:endParaRPr>
          </a:p>
        </p:txBody>
      </p:sp>
      <p:pic>
        <p:nvPicPr>
          <p:cNvPr id="189" name="Google Shape;189;g125fd06185e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2240232" y="-534805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125fd06185e_0_85"/>
          <p:cNvPicPr preferRelativeResize="0"/>
          <p:nvPr/>
        </p:nvPicPr>
        <p:blipFill rotWithShape="1">
          <a:blip r:embed="rId4">
            <a:alphaModFix/>
          </a:blip>
          <a:srcRect l="534" r="534"/>
          <a:stretch/>
        </p:blipFill>
        <p:spPr>
          <a:xfrm>
            <a:off x="0" y="9555742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125fd06185e_0_85"/>
          <p:cNvPicPr preferRelativeResize="0"/>
          <p:nvPr/>
        </p:nvPicPr>
        <p:blipFill rotWithShape="1">
          <a:blip r:embed="rId5">
            <a:alphaModFix/>
          </a:blip>
          <a:srcRect l="534" r="534"/>
          <a:stretch/>
        </p:blipFill>
        <p:spPr>
          <a:xfrm rot="10800000">
            <a:off x="22753522" y="5663896"/>
            <a:ext cx="1621297" cy="264787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28E363-0B1C-469F-9DBE-888901FB53E4}"/>
              </a:ext>
            </a:extLst>
          </p:cNvPr>
          <p:cNvSpPr txBox="1"/>
          <p:nvPr/>
        </p:nvSpPr>
        <p:spPr>
          <a:xfrm>
            <a:off x="1260000" y="2963352"/>
            <a:ext cx="14011438" cy="6694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600" dirty="0">
                <a:latin typeface="+mn-lt"/>
              </a:rPr>
              <a:t>INTERCEPT je založený na partnerstve 9 organizácií zo 6 rôznych krajín:</a:t>
            </a:r>
          </a:p>
          <a:p>
            <a:endParaRPr lang="sk-SK" sz="26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sk-SK" sz="2600" dirty="0" err="1">
                <a:latin typeface="+mn-lt"/>
              </a:rPr>
              <a:t>Jobsplus</a:t>
            </a:r>
            <a:r>
              <a:rPr lang="sk-SK" sz="2600" dirty="0">
                <a:latin typeface="+mn-lt"/>
              </a:rPr>
              <a:t> (Malta) 		-	</a:t>
            </a:r>
            <a:r>
              <a:rPr lang="sk-SK" sz="2600" b="1" i="1" dirty="0" err="1">
                <a:latin typeface="+mn-lt"/>
              </a:rPr>
              <a:t>Lead</a:t>
            </a:r>
            <a:r>
              <a:rPr lang="sk-SK" sz="2600" b="1" i="1" dirty="0">
                <a:latin typeface="+mn-lt"/>
              </a:rPr>
              <a:t> Partner</a:t>
            </a:r>
          </a:p>
          <a:p>
            <a:pPr>
              <a:lnSpc>
                <a:spcPct val="150000"/>
              </a:lnSpc>
            </a:pPr>
            <a:r>
              <a:rPr lang="sk-SK" sz="2600" dirty="0" err="1">
                <a:latin typeface="+mn-lt"/>
              </a:rPr>
              <a:t>Visionary</a:t>
            </a:r>
            <a:r>
              <a:rPr lang="sk-SK" sz="2600" dirty="0">
                <a:latin typeface="+mn-lt"/>
              </a:rPr>
              <a:t> </a:t>
            </a:r>
            <a:r>
              <a:rPr lang="sk-SK" sz="2600" dirty="0" err="1">
                <a:latin typeface="+mn-lt"/>
              </a:rPr>
              <a:t>Analytics</a:t>
            </a:r>
            <a:r>
              <a:rPr lang="sk-SK" sz="2600" dirty="0">
                <a:latin typeface="+mn-lt"/>
              </a:rPr>
              <a:t> (Litva)</a:t>
            </a:r>
          </a:p>
          <a:p>
            <a:pPr>
              <a:lnSpc>
                <a:spcPct val="150000"/>
              </a:lnSpc>
            </a:pPr>
            <a:r>
              <a:rPr lang="sk-SK" sz="2600" dirty="0">
                <a:latin typeface="+mn-lt"/>
              </a:rPr>
              <a:t>Centre </a:t>
            </a:r>
            <a:r>
              <a:rPr lang="sk-SK" sz="2600" dirty="0" err="1">
                <a:latin typeface="+mn-lt"/>
              </a:rPr>
              <a:t>for</a:t>
            </a:r>
            <a:r>
              <a:rPr lang="sk-SK" sz="2600" dirty="0">
                <a:latin typeface="+mn-lt"/>
              </a:rPr>
              <a:t> </a:t>
            </a:r>
            <a:r>
              <a:rPr lang="sk-SK" sz="2600" dirty="0" err="1">
                <a:latin typeface="+mn-lt"/>
              </a:rPr>
              <a:t>Social</a:t>
            </a:r>
            <a:r>
              <a:rPr lang="sk-SK" sz="2600" dirty="0">
                <a:latin typeface="+mn-lt"/>
              </a:rPr>
              <a:t> and </a:t>
            </a:r>
            <a:r>
              <a:rPr lang="sk-SK" sz="2600" dirty="0" err="1">
                <a:latin typeface="+mn-lt"/>
              </a:rPr>
              <a:t>Economic</a:t>
            </a:r>
            <a:r>
              <a:rPr lang="sk-SK" sz="2600" dirty="0">
                <a:latin typeface="+mn-lt"/>
              </a:rPr>
              <a:t> </a:t>
            </a:r>
            <a:r>
              <a:rPr lang="sk-SK" sz="2600" dirty="0" err="1">
                <a:latin typeface="+mn-lt"/>
              </a:rPr>
              <a:t>Research</a:t>
            </a:r>
            <a:r>
              <a:rPr lang="sk-SK" sz="2600" dirty="0">
                <a:latin typeface="+mn-lt"/>
              </a:rPr>
              <a:t>: CASE (Poľsko)</a:t>
            </a:r>
          </a:p>
          <a:p>
            <a:pPr>
              <a:lnSpc>
                <a:spcPct val="150000"/>
              </a:lnSpc>
            </a:pPr>
            <a:r>
              <a:rPr lang="sk-SK" sz="2600" dirty="0" err="1">
                <a:latin typeface="+mn-lt"/>
              </a:rPr>
              <a:t>Institute</a:t>
            </a:r>
            <a:r>
              <a:rPr lang="sk-SK" sz="2600" dirty="0">
                <a:latin typeface="+mn-lt"/>
              </a:rPr>
              <a:t> of </a:t>
            </a:r>
            <a:r>
              <a:rPr lang="sk-SK" sz="2600" dirty="0" err="1">
                <a:latin typeface="+mn-lt"/>
              </a:rPr>
              <a:t>Economic</a:t>
            </a:r>
            <a:r>
              <a:rPr lang="sk-SK" sz="2600" dirty="0">
                <a:latin typeface="+mn-lt"/>
              </a:rPr>
              <a:t> </a:t>
            </a:r>
            <a:r>
              <a:rPr lang="sk-SK" sz="2600" dirty="0" err="1">
                <a:latin typeface="+mn-lt"/>
              </a:rPr>
              <a:t>Research</a:t>
            </a:r>
            <a:r>
              <a:rPr lang="sk-SK" sz="2600" dirty="0">
                <a:latin typeface="+mn-lt"/>
              </a:rPr>
              <a:t> (Slovensko)</a:t>
            </a:r>
          </a:p>
          <a:p>
            <a:pPr>
              <a:lnSpc>
                <a:spcPct val="150000"/>
              </a:lnSpc>
            </a:pPr>
            <a:r>
              <a:rPr lang="sk-SK" sz="2600" dirty="0">
                <a:latin typeface="+mn-lt"/>
              </a:rPr>
              <a:t>ANCI </a:t>
            </a:r>
            <a:r>
              <a:rPr lang="sk-SK" sz="2600" dirty="0" err="1">
                <a:latin typeface="+mn-lt"/>
              </a:rPr>
              <a:t>Toscana</a:t>
            </a:r>
            <a:r>
              <a:rPr lang="sk-SK" sz="2600" dirty="0">
                <a:latin typeface="+mn-lt"/>
              </a:rPr>
              <a:t> (Taliansko)</a:t>
            </a:r>
          </a:p>
          <a:p>
            <a:pPr>
              <a:lnSpc>
                <a:spcPct val="150000"/>
              </a:lnSpc>
            </a:pPr>
            <a:r>
              <a:rPr lang="sk-SK" sz="2600" dirty="0" err="1">
                <a:latin typeface="+mn-lt"/>
              </a:rPr>
              <a:t>Region</a:t>
            </a:r>
            <a:r>
              <a:rPr lang="sk-SK" sz="2600" dirty="0">
                <a:latin typeface="+mn-lt"/>
              </a:rPr>
              <a:t> of </a:t>
            </a:r>
            <a:r>
              <a:rPr lang="sk-SK" sz="2600" dirty="0" err="1">
                <a:latin typeface="+mn-lt"/>
              </a:rPr>
              <a:t>Tuscany</a:t>
            </a:r>
            <a:r>
              <a:rPr lang="sk-SK" sz="2600" dirty="0">
                <a:latin typeface="+mn-lt"/>
              </a:rPr>
              <a:t> (Taliansko)</a:t>
            </a:r>
          </a:p>
          <a:p>
            <a:pPr>
              <a:lnSpc>
                <a:spcPct val="150000"/>
              </a:lnSpc>
            </a:pPr>
            <a:r>
              <a:rPr lang="sk-SK" sz="2600" dirty="0" err="1">
                <a:latin typeface="+mn-lt"/>
              </a:rPr>
              <a:t>Grosseto</a:t>
            </a:r>
            <a:r>
              <a:rPr lang="sk-SK" sz="2600" dirty="0">
                <a:latin typeface="+mn-lt"/>
              </a:rPr>
              <a:t> </a:t>
            </a:r>
            <a:r>
              <a:rPr lang="sk-SK" sz="2600" dirty="0" err="1">
                <a:latin typeface="+mn-lt"/>
              </a:rPr>
              <a:t>University</a:t>
            </a:r>
            <a:r>
              <a:rPr lang="sk-SK" sz="2600" dirty="0">
                <a:latin typeface="+mn-lt"/>
              </a:rPr>
              <a:t> Hub (Taliansko)</a:t>
            </a:r>
          </a:p>
          <a:p>
            <a:pPr>
              <a:lnSpc>
                <a:spcPct val="150000"/>
              </a:lnSpc>
            </a:pPr>
            <a:r>
              <a:rPr lang="sk-SK" sz="2600" dirty="0" err="1">
                <a:latin typeface="+mn-lt"/>
              </a:rPr>
              <a:t>Lithuanian</a:t>
            </a:r>
            <a:r>
              <a:rPr lang="sk-SK" sz="2600" dirty="0">
                <a:latin typeface="+mn-lt"/>
              </a:rPr>
              <a:t> </a:t>
            </a:r>
            <a:r>
              <a:rPr lang="sk-SK" sz="2600" dirty="0" err="1">
                <a:latin typeface="+mn-lt"/>
              </a:rPr>
              <a:t>Public</a:t>
            </a:r>
            <a:r>
              <a:rPr lang="sk-SK" sz="2600" dirty="0">
                <a:latin typeface="+mn-lt"/>
              </a:rPr>
              <a:t> </a:t>
            </a:r>
            <a:r>
              <a:rPr lang="sk-SK" sz="2600" dirty="0" err="1">
                <a:latin typeface="+mn-lt"/>
              </a:rPr>
              <a:t>Employment</a:t>
            </a:r>
            <a:r>
              <a:rPr lang="sk-SK" sz="2600" dirty="0">
                <a:latin typeface="+mn-lt"/>
              </a:rPr>
              <a:t> Service (Litva)</a:t>
            </a:r>
          </a:p>
          <a:p>
            <a:pPr>
              <a:lnSpc>
                <a:spcPct val="150000"/>
              </a:lnSpc>
            </a:pPr>
            <a:r>
              <a:rPr lang="sk-SK" sz="2600" dirty="0">
                <a:latin typeface="+mn-lt"/>
              </a:rPr>
              <a:t>National </a:t>
            </a:r>
            <a:r>
              <a:rPr lang="sk-SK" sz="2600" dirty="0" err="1">
                <a:latin typeface="+mn-lt"/>
              </a:rPr>
              <a:t>Employment</a:t>
            </a:r>
            <a:r>
              <a:rPr lang="sk-SK" sz="2600" dirty="0">
                <a:latin typeface="+mn-lt"/>
              </a:rPr>
              <a:t> </a:t>
            </a:r>
            <a:r>
              <a:rPr lang="sk-SK" sz="2600" dirty="0" err="1">
                <a:latin typeface="+mn-lt"/>
              </a:rPr>
              <a:t>Agency</a:t>
            </a:r>
            <a:r>
              <a:rPr lang="sk-SK" sz="2600" dirty="0">
                <a:latin typeface="+mn-lt"/>
              </a:rPr>
              <a:t>: ADEM (Luxembursko) 	-	</a:t>
            </a:r>
            <a:r>
              <a:rPr lang="sk-SK" sz="2600" b="1" i="1" dirty="0">
                <a:latin typeface="+mn-lt"/>
              </a:rPr>
              <a:t>Expert </a:t>
            </a:r>
            <a:r>
              <a:rPr lang="en-GB" sz="2600" b="1" i="1" dirty="0">
                <a:latin typeface="+mn-lt"/>
              </a:rPr>
              <a:t>Partner</a:t>
            </a:r>
          </a:p>
          <a:p>
            <a:endParaRPr lang="en-GB" sz="2600" dirty="0"/>
          </a:p>
        </p:txBody>
      </p:sp>
      <p:pic>
        <p:nvPicPr>
          <p:cNvPr id="7" name="Google Shape;222;g123886b85b6_0_67">
            <a:extLst>
              <a:ext uri="{FF2B5EF4-FFF2-40B4-BE49-F238E27FC236}">
                <a16:creationId xmlns:a16="http://schemas.microsoft.com/office/drawing/2014/main" id="{8541E3B9-A20F-444F-A507-28863E8574E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05216" y="10104248"/>
            <a:ext cx="18521726" cy="1991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7723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g125fd06185e_0_7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4777" r="13229" b="10038"/>
          <a:stretch/>
        </p:blipFill>
        <p:spPr>
          <a:xfrm>
            <a:off x="14689825" y="0"/>
            <a:ext cx="9705600" cy="1232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125fd06185e_0_76"/>
          <p:cNvSpPr txBox="1"/>
          <p:nvPr/>
        </p:nvSpPr>
        <p:spPr>
          <a:xfrm>
            <a:off x="960120" y="3139325"/>
            <a:ext cx="12584880" cy="77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600" u="sng" dirty="0">
                <a:solidFill>
                  <a:schemeClr val="tx1"/>
                </a:solidFill>
                <a:latin typeface="+mn-lt"/>
              </a:rPr>
              <a:t>Kontext: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sk-SK" sz="2600" dirty="0">
              <a:solidFill>
                <a:srgbClr val="FF0000"/>
              </a:solidFill>
              <a:latin typeface="+mn-lt"/>
            </a:endParaRPr>
          </a:p>
          <a:p>
            <a:pPr marL="45720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sk-SK" sz="2600" dirty="0">
                <a:latin typeface="+mn-lt"/>
                <a:ea typeface="Calibri" panose="020F0502020204030204" pitchFamily="34" charset="0"/>
              </a:rPr>
              <a:t>Prechod na Zelenú ekonomiku </a:t>
            </a:r>
            <a:endParaRPr lang="sk-SK" sz="2600" dirty="0">
              <a:effectLst/>
              <a:latin typeface="+mn-lt"/>
              <a:ea typeface="Calibri" panose="020F0502020204030204" pitchFamily="34" charset="0"/>
            </a:endParaRPr>
          </a:p>
          <a:p>
            <a:pPr marL="45720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sk-SK" sz="2600" dirty="0">
                <a:solidFill>
                  <a:schemeClr val="dk1"/>
                </a:solidFill>
                <a:latin typeface="+mn-lt"/>
              </a:rPr>
              <a:t>Rozšírenie Zeleného sektora</a:t>
            </a:r>
          </a:p>
          <a:p>
            <a:pPr marL="45720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sk-SK" sz="2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Zmeny v zamestnanosti ovplyvnené pandémiou</a:t>
            </a:r>
            <a:endParaRPr lang="sk-SK" sz="26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sk-SK" sz="2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Trvalá nezamestnanosť mladých v EU</a:t>
            </a:r>
          </a:p>
          <a:p>
            <a:pPr marL="457200" lvl="0" indent="-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sk-SK" sz="2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Rozšírenie problému nesúladu zručností</a:t>
            </a:r>
            <a:endParaRPr lang="sk-SK" sz="2600" dirty="0"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sk-SK" sz="2600" dirty="0">
              <a:solidFill>
                <a:schemeClr val="dk1"/>
              </a:solidFill>
              <a:latin typeface="+mn-lt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600" u="sng" dirty="0">
                <a:solidFill>
                  <a:schemeClr val="dk1"/>
                </a:solidFill>
                <a:latin typeface="+mn-lt"/>
              </a:rPr>
              <a:t>Hlavný cieľ: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sk-SK" sz="2600" dirty="0">
              <a:solidFill>
                <a:schemeClr val="dk1"/>
              </a:solidFill>
              <a:latin typeface="+mn-lt"/>
            </a:endParaRPr>
          </a:p>
          <a:p>
            <a:pPr>
              <a:lnSpc>
                <a:spcPct val="115000"/>
              </a:lnSpc>
            </a:pPr>
            <a:r>
              <a:rPr lang="sk-SK" sz="2600" dirty="0">
                <a:solidFill>
                  <a:schemeClr val="dk1"/>
                </a:solidFill>
                <a:latin typeface="+mn-lt"/>
              </a:rPr>
              <a:t>Zapojenie mládeže, ktorá nie je zapojená do vzdelávania a odbornej prípravy (</a:t>
            </a:r>
            <a:r>
              <a:rPr lang="sk-SK" sz="2600" dirty="0" err="1">
                <a:solidFill>
                  <a:schemeClr val="dk1"/>
                </a:solidFill>
                <a:latin typeface="+mn-lt"/>
              </a:rPr>
              <a:t>NEETs</a:t>
            </a:r>
            <a:r>
              <a:rPr lang="sk-SK" sz="2600" dirty="0">
                <a:solidFill>
                  <a:schemeClr val="dk1"/>
                </a:solidFill>
                <a:latin typeface="+mn-lt"/>
              </a:rPr>
              <a:t>), prostredníctvom série výstupov, s cieľom zvýšiť povedomie a zručnosti v oblasti zelených zručností a vytvoriť lepšie vybavenú pracovnú silu.</a:t>
            </a:r>
          </a:p>
          <a:p>
            <a:pPr>
              <a:lnSpc>
                <a:spcPct val="115000"/>
              </a:lnSpc>
            </a:pPr>
            <a:br>
              <a:rPr lang="en-GB" sz="2600" dirty="0">
                <a:solidFill>
                  <a:schemeClr val="dk1"/>
                </a:solidFill>
                <a:latin typeface="+mn-lt"/>
              </a:rPr>
            </a:br>
            <a:endParaRPr lang="en-GB" sz="2600" dirty="0">
              <a:solidFill>
                <a:schemeClr val="dk1"/>
              </a:solidFill>
            </a:endParaRPr>
          </a:p>
        </p:txBody>
      </p:sp>
      <p:pic>
        <p:nvPicPr>
          <p:cNvPr id="8" name="Google Shape;189;g125fd06185e_0_85">
            <a:extLst>
              <a:ext uri="{FF2B5EF4-FFF2-40B4-BE49-F238E27FC236}">
                <a16:creationId xmlns:a16="http://schemas.microsoft.com/office/drawing/2014/main" id="{6B029AF3-2D22-4766-B9D1-1F7D01E5D8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5203125" y="-513301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90;g125fd06185e_0_85">
            <a:extLst>
              <a:ext uri="{FF2B5EF4-FFF2-40B4-BE49-F238E27FC236}">
                <a16:creationId xmlns:a16="http://schemas.microsoft.com/office/drawing/2014/main" id="{E846FE6D-C4D4-4104-BB9E-EA8DB9D65F3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34" r="534"/>
          <a:stretch/>
        </p:blipFill>
        <p:spPr>
          <a:xfrm>
            <a:off x="14689825" y="9704984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91;g125fd06185e_0_85">
            <a:extLst>
              <a:ext uri="{FF2B5EF4-FFF2-40B4-BE49-F238E27FC236}">
                <a16:creationId xmlns:a16="http://schemas.microsoft.com/office/drawing/2014/main" id="{72D8FFC6-B354-4F9E-AFFD-FE1D67B2C25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34" r="534"/>
          <a:stretch/>
        </p:blipFill>
        <p:spPr>
          <a:xfrm rot="10800000">
            <a:off x="22759425" y="12"/>
            <a:ext cx="1621297" cy="26478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86;g125fd06185e_0_85">
            <a:extLst>
              <a:ext uri="{FF2B5EF4-FFF2-40B4-BE49-F238E27FC236}">
                <a16:creationId xmlns:a16="http://schemas.microsoft.com/office/drawing/2014/main" id="{E4B66CED-3BF4-46AB-A353-13ED88F54754}"/>
              </a:ext>
            </a:extLst>
          </p:cNvPr>
          <p:cNvSpPr txBox="1"/>
          <p:nvPr/>
        </p:nvSpPr>
        <p:spPr>
          <a:xfrm>
            <a:off x="1260000" y="1260000"/>
            <a:ext cx="12285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6000" b="1" dirty="0">
                <a:solidFill>
                  <a:schemeClr val="dk1"/>
                </a:solidFill>
              </a:rPr>
              <a:t>Kontext a hlavný cieľ</a:t>
            </a:r>
            <a:endParaRPr lang="sk-SK" sz="6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25fd06185e_0_85"/>
          <p:cNvSpPr txBox="1"/>
          <p:nvPr/>
        </p:nvSpPr>
        <p:spPr>
          <a:xfrm>
            <a:off x="1260000" y="1260000"/>
            <a:ext cx="12285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6000" b="1" dirty="0">
                <a:solidFill>
                  <a:schemeClr val="dk1"/>
                </a:solidFill>
              </a:rPr>
              <a:t>Pracovné balíky</a:t>
            </a:r>
            <a:endParaRPr lang="sk-SK" sz="6000" dirty="0">
              <a:solidFill>
                <a:schemeClr val="dk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28E363-0B1C-469F-9DBE-888901FB53E4}"/>
              </a:ext>
            </a:extLst>
          </p:cNvPr>
          <p:cNvSpPr txBox="1"/>
          <p:nvPr/>
        </p:nvSpPr>
        <p:spPr>
          <a:xfrm>
            <a:off x="1260000" y="3140626"/>
            <a:ext cx="16910118" cy="8420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600" b="1" dirty="0">
                <a:latin typeface="+mn-lt"/>
              </a:rPr>
              <a:t>Projekt pozostáva zo 6 pracovných balíkov (WP):</a:t>
            </a:r>
          </a:p>
          <a:p>
            <a:endParaRPr lang="sk-SK" sz="2600" b="1" dirty="0">
              <a:latin typeface="+mn-lt"/>
            </a:endParaRPr>
          </a:p>
          <a:p>
            <a:endParaRPr lang="sk-SK" sz="2600" b="1" dirty="0">
              <a:latin typeface="+mn-lt"/>
            </a:endParaRPr>
          </a:p>
          <a:p>
            <a:r>
              <a:rPr lang="sk-SK" sz="2600" b="1" dirty="0">
                <a:latin typeface="+mn-lt"/>
              </a:rPr>
              <a:t>WP1</a:t>
            </a:r>
            <a:r>
              <a:rPr lang="sk-SK" sz="2600" dirty="0">
                <a:latin typeface="+mn-lt"/>
              </a:rPr>
              <a:t> – MANAŽMENT</a:t>
            </a:r>
          </a:p>
          <a:p>
            <a:endParaRPr lang="sk-SK" sz="26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sk-SK" sz="2600" dirty="0">
                <a:latin typeface="+mn-lt"/>
              </a:rPr>
              <a:t>	- Riadenie finančných prostriedkov projektu, správa a časové rámce </a:t>
            </a:r>
          </a:p>
          <a:p>
            <a:pPr>
              <a:lnSpc>
                <a:spcPct val="150000"/>
              </a:lnSpc>
            </a:pPr>
            <a:r>
              <a:rPr lang="sk-SK" sz="2600" dirty="0">
                <a:latin typeface="+mn-lt"/>
              </a:rPr>
              <a:t>	- Monitorovanie výstupov a výsledkov, vzdelávanie, pilotné programy a hodnotenie </a:t>
            </a:r>
          </a:p>
          <a:p>
            <a:pPr>
              <a:lnSpc>
                <a:spcPct val="150000"/>
              </a:lnSpc>
            </a:pPr>
            <a:r>
              <a:rPr lang="sk-SK" sz="2600" dirty="0">
                <a:latin typeface="+mn-lt"/>
              </a:rPr>
              <a:t>	- Dosahovanie výsledkov a ukazovateľov: pomoc mladým ľuďom, nové prístupy a služby</a:t>
            </a:r>
          </a:p>
          <a:p>
            <a:endParaRPr lang="sk-SK" sz="2600" dirty="0">
              <a:latin typeface="+mn-lt"/>
            </a:endParaRPr>
          </a:p>
          <a:p>
            <a:endParaRPr lang="sk-SK" sz="2600" dirty="0">
              <a:latin typeface="+mn-lt"/>
            </a:endParaRPr>
          </a:p>
          <a:p>
            <a:r>
              <a:rPr lang="sk-SK" sz="2600" b="1" dirty="0">
                <a:latin typeface="+mn-lt"/>
              </a:rPr>
              <a:t>WP2</a:t>
            </a:r>
            <a:r>
              <a:rPr lang="sk-SK" sz="2600" dirty="0">
                <a:latin typeface="+mn-lt"/>
              </a:rPr>
              <a:t> – KOMUNIKÁCIA</a:t>
            </a:r>
          </a:p>
          <a:p>
            <a:endParaRPr lang="sk-SK" sz="26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sk-SK" sz="2600" dirty="0">
                <a:latin typeface="+mn-lt"/>
              </a:rPr>
              <a:t>	- Vizuálna identita: </a:t>
            </a:r>
            <a:r>
              <a:rPr lang="sk-SK" sz="2600" dirty="0" err="1">
                <a:latin typeface="+mn-lt"/>
              </a:rPr>
              <a:t>branding</a:t>
            </a:r>
            <a:r>
              <a:rPr lang="sk-SK" sz="2600" dirty="0">
                <a:latin typeface="+mn-lt"/>
              </a:rPr>
              <a:t>, webová stránka projektu, plagáty atď.</a:t>
            </a:r>
          </a:p>
          <a:p>
            <a:pPr>
              <a:lnSpc>
                <a:spcPct val="150000"/>
              </a:lnSpc>
            </a:pPr>
            <a:r>
              <a:rPr lang="sk-SK" sz="2600" dirty="0">
                <a:latin typeface="+mn-lt"/>
              </a:rPr>
              <a:t>	- Stratégia oslovovania: oslovenie </a:t>
            </a:r>
            <a:r>
              <a:rPr lang="sk-SK" sz="2600" dirty="0" err="1">
                <a:latin typeface="+mn-lt"/>
              </a:rPr>
              <a:t>NEETs</a:t>
            </a:r>
            <a:r>
              <a:rPr lang="sk-SK" sz="2600" dirty="0">
                <a:latin typeface="+mn-lt"/>
              </a:rPr>
              <a:t> a zamestnávateľov</a:t>
            </a:r>
          </a:p>
          <a:p>
            <a:pPr>
              <a:lnSpc>
                <a:spcPct val="150000"/>
              </a:lnSpc>
            </a:pPr>
            <a:r>
              <a:rPr lang="sk-SK" sz="2600" dirty="0">
                <a:latin typeface="+mn-lt"/>
              </a:rPr>
              <a:t>	- </a:t>
            </a:r>
            <a:r>
              <a:rPr lang="sk-SK" sz="2600" dirty="0" err="1">
                <a:latin typeface="+mn-lt"/>
              </a:rPr>
              <a:t>Diseminácia</a:t>
            </a:r>
            <a:r>
              <a:rPr lang="sk-SK" sz="2600" dirty="0">
                <a:latin typeface="+mn-lt"/>
              </a:rPr>
              <a:t> výsledkov: povedomie o finančných prostriedkoch, oblasti zelených pracovných miest a 	     	   výsledkoch projektu</a:t>
            </a:r>
          </a:p>
          <a:p>
            <a:pPr>
              <a:lnSpc>
                <a:spcPct val="150000"/>
              </a:lnSpc>
            </a:pPr>
            <a:endParaRPr lang="en-GB" sz="2600" dirty="0">
              <a:latin typeface="+mn-lt"/>
            </a:endParaRPr>
          </a:p>
        </p:txBody>
      </p:sp>
      <p:pic>
        <p:nvPicPr>
          <p:cNvPr id="8" name="Google Shape;189;g125fd06185e_0_85">
            <a:extLst>
              <a:ext uri="{FF2B5EF4-FFF2-40B4-BE49-F238E27FC236}">
                <a16:creationId xmlns:a16="http://schemas.microsoft.com/office/drawing/2014/main" id="{BB49B223-6CF0-418E-BFA8-3C1CB582AC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2240232" y="-534805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90;g125fd06185e_0_85">
            <a:extLst>
              <a:ext uri="{FF2B5EF4-FFF2-40B4-BE49-F238E27FC236}">
                <a16:creationId xmlns:a16="http://schemas.microsoft.com/office/drawing/2014/main" id="{C75A1C4F-620B-49DE-A61E-3FA8B032236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34" r="534"/>
          <a:stretch/>
        </p:blipFill>
        <p:spPr>
          <a:xfrm>
            <a:off x="0" y="9555742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91;g125fd06185e_0_85">
            <a:extLst>
              <a:ext uri="{FF2B5EF4-FFF2-40B4-BE49-F238E27FC236}">
                <a16:creationId xmlns:a16="http://schemas.microsoft.com/office/drawing/2014/main" id="{2B0FD30E-C8E0-4755-838B-6626455FBF2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34" r="534"/>
          <a:stretch/>
        </p:blipFill>
        <p:spPr>
          <a:xfrm rot="10800000">
            <a:off x="22753522" y="5663896"/>
            <a:ext cx="1621297" cy="2647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665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25fd06185e_0_85"/>
          <p:cNvSpPr txBox="1"/>
          <p:nvPr/>
        </p:nvSpPr>
        <p:spPr>
          <a:xfrm>
            <a:off x="1260000" y="1260000"/>
            <a:ext cx="165708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2600" b="1" dirty="0">
                <a:latin typeface="+mn-lt"/>
              </a:rPr>
              <a:t>WP3</a:t>
            </a:r>
            <a:r>
              <a:rPr lang="en-GB" sz="2600" dirty="0">
                <a:latin typeface="+mn-lt"/>
              </a:rPr>
              <a:t> –  ANALÝZA CIEĽOVEJ SKUPINY A RELEVANTNÝCH PRAXÍ ALMP V PARTNERSKÝCH KRAJINÁCH</a:t>
            </a:r>
          </a:p>
        </p:txBody>
      </p:sp>
      <p:pic>
        <p:nvPicPr>
          <p:cNvPr id="12" name="Google Shape;189;g125fd06185e_0_85">
            <a:extLst>
              <a:ext uri="{FF2B5EF4-FFF2-40B4-BE49-F238E27FC236}">
                <a16:creationId xmlns:a16="http://schemas.microsoft.com/office/drawing/2014/main" id="{82D09E0F-2573-46BB-B7EF-21A063ECB2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2240232" y="-534805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90;g125fd06185e_0_85">
            <a:extLst>
              <a:ext uri="{FF2B5EF4-FFF2-40B4-BE49-F238E27FC236}">
                <a16:creationId xmlns:a16="http://schemas.microsoft.com/office/drawing/2014/main" id="{32684EED-CC8F-48C6-96D2-65781E93B79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34" r="534"/>
          <a:stretch/>
        </p:blipFill>
        <p:spPr>
          <a:xfrm>
            <a:off x="0" y="9555742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91;g125fd06185e_0_85">
            <a:extLst>
              <a:ext uri="{FF2B5EF4-FFF2-40B4-BE49-F238E27FC236}">
                <a16:creationId xmlns:a16="http://schemas.microsoft.com/office/drawing/2014/main" id="{5B8CADE7-FF7B-4E90-B067-EAD8CC0A11E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34" r="534"/>
          <a:stretch/>
        </p:blipFill>
        <p:spPr>
          <a:xfrm rot="10800000">
            <a:off x="22753522" y="5663896"/>
            <a:ext cx="1621297" cy="264787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87;g125fd06185e_0_85">
            <a:extLst>
              <a:ext uri="{FF2B5EF4-FFF2-40B4-BE49-F238E27FC236}">
                <a16:creationId xmlns:a16="http://schemas.microsoft.com/office/drawing/2014/main" id="{E6FA6BEB-DDFB-44D1-AFD2-FE425E32C026}"/>
              </a:ext>
            </a:extLst>
          </p:cNvPr>
          <p:cNvSpPr txBox="1"/>
          <p:nvPr/>
        </p:nvSpPr>
        <p:spPr>
          <a:xfrm>
            <a:off x="1260000" y="2754381"/>
            <a:ext cx="20778906" cy="8927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457200" algn="just">
              <a:lnSpc>
                <a:spcPct val="115000"/>
              </a:lnSpc>
              <a:buFontTx/>
              <a:buChar char="-"/>
            </a:pPr>
            <a:r>
              <a:rPr lang="sk-SK" sz="2600" b="1" dirty="0">
                <a:solidFill>
                  <a:schemeClr val="tx1"/>
                </a:solidFill>
                <a:latin typeface="+mn-lt"/>
              </a:rPr>
              <a:t>Výskum</a:t>
            </a:r>
            <a:r>
              <a:rPr lang="sk-SK" sz="2600" dirty="0">
                <a:solidFill>
                  <a:schemeClr val="tx1"/>
                </a:solidFill>
                <a:latin typeface="+mn-lt"/>
              </a:rPr>
              <a:t> bol uskutočnený s cieľom identifikovať spôsob, ako úspešne integrovať prostredníctvom </a:t>
            </a:r>
            <a:r>
              <a:rPr lang="sk-SK" sz="2600" dirty="0" err="1">
                <a:solidFill>
                  <a:schemeClr val="tx1"/>
                </a:solidFill>
                <a:latin typeface="+mn-lt"/>
              </a:rPr>
              <a:t>NEETs</a:t>
            </a:r>
            <a:r>
              <a:rPr lang="sk-SK" sz="2600" dirty="0">
                <a:solidFill>
                  <a:schemeClr val="tx1"/>
                </a:solidFill>
                <a:latin typeface="+mn-lt"/>
              </a:rPr>
              <a:t> mladých vo veku 25-29 rokov na pracovný trh  na Malte v Taliansku a v Litve.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sk-SK" sz="2600" dirty="0">
              <a:solidFill>
                <a:schemeClr val="tx1"/>
              </a:solidFill>
              <a:latin typeface="+mn-lt"/>
            </a:endParaRPr>
          </a:p>
          <a:p>
            <a:pPr algn="just">
              <a:lnSpc>
                <a:spcPct val="115000"/>
              </a:lnSpc>
            </a:pPr>
            <a:r>
              <a:rPr lang="sk-SK" sz="2600" u="sng" dirty="0">
                <a:solidFill>
                  <a:schemeClr val="tx1"/>
                </a:solidFill>
                <a:latin typeface="+mn-lt"/>
              </a:rPr>
              <a:t>Kľúčové zistenia týkajúce sa cieľovej skupiny: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sk-SK" sz="2600" b="1" dirty="0">
              <a:solidFill>
                <a:schemeClr val="dk1"/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sk-SK" sz="2600" dirty="0">
                <a:solidFill>
                  <a:schemeClr val="dk1"/>
                </a:solidFill>
              </a:rPr>
              <a:t>	- </a:t>
            </a:r>
            <a:r>
              <a:rPr lang="sk-SK" sz="2600" dirty="0">
                <a:solidFill>
                  <a:schemeClr val="tx1"/>
                </a:solidFill>
                <a:latin typeface="+mn-lt"/>
              </a:rPr>
              <a:t>Najvyššia miera </a:t>
            </a:r>
            <a:r>
              <a:rPr lang="sk-SK" sz="2600" dirty="0" err="1">
                <a:solidFill>
                  <a:schemeClr val="tx1"/>
                </a:solidFill>
                <a:latin typeface="+mn-lt"/>
              </a:rPr>
              <a:t>NEETs</a:t>
            </a:r>
            <a:r>
              <a:rPr lang="sk-SK" sz="2600" dirty="0">
                <a:solidFill>
                  <a:schemeClr val="tx1"/>
                </a:solidFill>
                <a:latin typeface="+mn-lt"/>
              </a:rPr>
              <a:t> v Taliansku (29,9 %), najnižšia v Luxembursku (9,7 %).</a:t>
            </a:r>
          </a:p>
          <a:p>
            <a:pPr algn="just">
              <a:lnSpc>
                <a:spcPct val="115000"/>
              </a:lnSpc>
            </a:pPr>
            <a:endParaRPr lang="sk-SK" sz="2600" dirty="0">
              <a:solidFill>
                <a:schemeClr val="tx1"/>
              </a:solidFill>
              <a:latin typeface="+mn-lt"/>
            </a:endParaRPr>
          </a:p>
          <a:p>
            <a:pPr algn="just">
              <a:lnSpc>
                <a:spcPct val="115000"/>
              </a:lnSpc>
            </a:pPr>
            <a:r>
              <a:rPr lang="sk-SK" sz="2600" dirty="0">
                <a:solidFill>
                  <a:schemeClr val="dk1"/>
                </a:solidFill>
              </a:rPr>
              <a:t>	- Významný rozdiel medzi pohlaviami v dôsledku starostlivosti o rodinu, najmä v Taliansku a na Malte.</a:t>
            </a:r>
          </a:p>
          <a:p>
            <a:pPr algn="just">
              <a:lnSpc>
                <a:spcPct val="115000"/>
              </a:lnSpc>
            </a:pPr>
            <a:endParaRPr lang="sk-SK" sz="2600" dirty="0">
              <a:solidFill>
                <a:schemeClr val="dk1"/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sk-SK" sz="2600" dirty="0">
                <a:solidFill>
                  <a:schemeClr val="dk1"/>
                </a:solidFill>
              </a:rPr>
              <a:t>	- Nízka úroveň vzdelania (odborné vzdelanie alebo nižšie - s výnimkou Talianska).</a:t>
            </a:r>
          </a:p>
          <a:p>
            <a:pPr algn="just">
              <a:lnSpc>
                <a:spcPct val="115000"/>
              </a:lnSpc>
            </a:pPr>
            <a:endParaRPr lang="sk-SK" sz="2600" dirty="0">
              <a:solidFill>
                <a:schemeClr val="dk1"/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sk-SK" sz="2600" dirty="0">
                <a:solidFill>
                  <a:schemeClr val="dk1"/>
                </a:solidFill>
              </a:rPr>
              <a:t>	- Viac ako 40 percent </a:t>
            </a:r>
            <a:r>
              <a:rPr lang="sk-SK" sz="2600" dirty="0" err="1">
                <a:solidFill>
                  <a:schemeClr val="dk1"/>
                </a:solidFill>
              </a:rPr>
              <a:t>NEETs</a:t>
            </a:r>
            <a:r>
              <a:rPr lang="sk-SK" sz="2600" dirty="0">
                <a:solidFill>
                  <a:schemeClr val="dk1"/>
                </a:solidFill>
              </a:rPr>
              <a:t> v Litve čelí problémom mobility, </a:t>
            </a:r>
            <a:r>
              <a:rPr lang="sk-SK" sz="2600" dirty="0" err="1">
                <a:solidFill>
                  <a:schemeClr val="dk1"/>
                </a:solidFill>
              </a:rPr>
              <a:t>t.j</a:t>
            </a:r>
            <a:r>
              <a:rPr lang="sk-SK" sz="2600" dirty="0">
                <a:solidFill>
                  <a:schemeClr val="dk1"/>
                </a:solidFill>
              </a:rPr>
              <a:t>. problémom s dosiahnutím potenciálneho pracoviska.</a:t>
            </a:r>
          </a:p>
          <a:p>
            <a:pPr algn="just">
              <a:lnSpc>
                <a:spcPct val="115000"/>
              </a:lnSpc>
            </a:pPr>
            <a:endParaRPr lang="sk-SK" sz="2600" dirty="0">
              <a:solidFill>
                <a:schemeClr val="dk1"/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sk-SK" sz="2600" dirty="0">
                <a:solidFill>
                  <a:schemeClr val="dk1"/>
                </a:solidFill>
              </a:rPr>
              <a:t> 	- Nedostatok kvalitných pracovných príležitostí v Taliansku (ktoré by zodpovedali </a:t>
            </a:r>
            <a:r>
              <a:rPr lang="sk-SK" sz="2600" dirty="0" err="1">
                <a:solidFill>
                  <a:schemeClr val="dk1"/>
                </a:solidFill>
              </a:rPr>
              <a:t>kvalifikáci</a:t>
            </a:r>
            <a:r>
              <a:rPr lang="sk-SK" sz="2600" dirty="0">
                <a:solidFill>
                  <a:schemeClr val="dk1"/>
                </a:solidFill>
              </a:rPr>
              <a:t> </a:t>
            </a:r>
            <a:r>
              <a:rPr lang="sk-SK" sz="2600" dirty="0" err="1">
                <a:solidFill>
                  <a:schemeClr val="dk1"/>
                </a:solidFill>
              </a:rPr>
              <a:t>NEETs</a:t>
            </a:r>
            <a:r>
              <a:rPr lang="sk-SK" sz="2600" dirty="0">
                <a:solidFill>
                  <a:schemeClr val="dk1"/>
                </a:solidFill>
              </a:rPr>
              <a:t>).</a:t>
            </a:r>
          </a:p>
          <a:p>
            <a:pPr algn="just">
              <a:lnSpc>
                <a:spcPct val="115000"/>
              </a:lnSpc>
            </a:pPr>
            <a:endParaRPr lang="sk-SK" sz="2600" dirty="0">
              <a:solidFill>
                <a:schemeClr val="dk1"/>
              </a:solidFill>
            </a:endParaRPr>
          </a:p>
          <a:p>
            <a:pPr algn="just">
              <a:lnSpc>
                <a:spcPct val="115000"/>
              </a:lnSpc>
            </a:pPr>
            <a:r>
              <a:rPr lang="sk-SK" sz="2600" dirty="0">
                <a:solidFill>
                  <a:schemeClr val="dk1"/>
                </a:solidFill>
              </a:rPr>
              <a:t>	- </a:t>
            </a:r>
            <a:r>
              <a:rPr lang="sk-SK" sz="2600" dirty="0" err="1">
                <a:solidFill>
                  <a:schemeClr val="dk1"/>
                </a:solidFill>
              </a:rPr>
              <a:t>NEETs</a:t>
            </a:r>
            <a:r>
              <a:rPr lang="sk-SK" sz="2600" dirty="0">
                <a:solidFill>
                  <a:schemeClr val="dk1"/>
                </a:solidFill>
              </a:rPr>
              <a:t> v Litve nie sú spokojní so svojou odmenou.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600" dirty="0">
              <a:solidFill>
                <a:schemeClr val="tx1"/>
              </a:solidFill>
              <a:latin typeface="+mn-lt"/>
            </a:endParaRPr>
          </a:p>
          <a:p>
            <a:pPr algn="just">
              <a:lnSpc>
                <a:spcPct val="115000"/>
              </a:lnSpc>
            </a:pPr>
            <a:endParaRPr lang="en-US" sz="2600" dirty="0">
              <a:solidFill>
                <a:schemeClr val="tx1"/>
              </a:solidFill>
              <a:latin typeface="+mn-lt"/>
            </a:endParaRPr>
          </a:p>
          <a:p>
            <a:pPr algn="just">
              <a:lnSpc>
                <a:spcPct val="115000"/>
              </a:lnSpc>
            </a:pPr>
            <a:endParaRPr lang="en-US" sz="26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89;g125fd06185e_0_85">
            <a:extLst>
              <a:ext uri="{FF2B5EF4-FFF2-40B4-BE49-F238E27FC236}">
                <a16:creationId xmlns:a16="http://schemas.microsoft.com/office/drawing/2014/main" id="{82D09E0F-2573-46BB-B7EF-21A063ECB2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2240232" y="-534805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90;g125fd06185e_0_85">
            <a:extLst>
              <a:ext uri="{FF2B5EF4-FFF2-40B4-BE49-F238E27FC236}">
                <a16:creationId xmlns:a16="http://schemas.microsoft.com/office/drawing/2014/main" id="{32684EED-CC8F-48C6-96D2-65781E93B79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34" r="534"/>
          <a:stretch/>
        </p:blipFill>
        <p:spPr>
          <a:xfrm>
            <a:off x="0" y="9555742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91;g125fd06185e_0_85">
            <a:extLst>
              <a:ext uri="{FF2B5EF4-FFF2-40B4-BE49-F238E27FC236}">
                <a16:creationId xmlns:a16="http://schemas.microsoft.com/office/drawing/2014/main" id="{5B8CADE7-FF7B-4E90-B067-EAD8CC0A11E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34" r="534"/>
          <a:stretch/>
        </p:blipFill>
        <p:spPr>
          <a:xfrm rot="10800000">
            <a:off x="22753522" y="5663896"/>
            <a:ext cx="1621297" cy="26478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87;g125fd06185e_0_85">
            <a:extLst>
              <a:ext uri="{FF2B5EF4-FFF2-40B4-BE49-F238E27FC236}">
                <a16:creationId xmlns:a16="http://schemas.microsoft.com/office/drawing/2014/main" id="{8121557F-BEA9-4068-8EA2-006BFF6C7178}"/>
              </a:ext>
            </a:extLst>
          </p:cNvPr>
          <p:cNvSpPr txBox="1"/>
          <p:nvPr/>
        </p:nvSpPr>
        <p:spPr>
          <a:xfrm>
            <a:off x="1260000" y="1599782"/>
            <a:ext cx="21318646" cy="10164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sk-SK" sz="2600" dirty="0">
                <a:solidFill>
                  <a:schemeClr val="tx1"/>
                </a:solidFill>
                <a:latin typeface="+mn-lt"/>
              </a:rPr>
              <a:t>Výskum identifikoval tri podkategórie </a:t>
            </a:r>
            <a:r>
              <a:rPr lang="sk-SK" sz="2600" dirty="0" err="1">
                <a:solidFill>
                  <a:schemeClr val="tx1"/>
                </a:solidFill>
                <a:latin typeface="+mn-lt"/>
              </a:rPr>
              <a:t>NEETs</a:t>
            </a:r>
            <a:r>
              <a:rPr lang="sk-SK" sz="2600" dirty="0">
                <a:solidFill>
                  <a:schemeClr val="tx1"/>
                </a:solidFill>
                <a:latin typeface="+mn-lt"/>
              </a:rPr>
              <a:t>:</a:t>
            </a:r>
          </a:p>
          <a:p>
            <a:pPr algn="just">
              <a:lnSpc>
                <a:spcPct val="115000"/>
              </a:lnSpc>
            </a:pPr>
            <a:endParaRPr lang="sk-SK" sz="2600" dirty="0">
              <a:solidFill>
                <a:schemeClr val="tx1"/>
              </a:solidFill>
              <a:latin typeface="+mn-lt"/>
            </a:endParaRPr>
          </a:p>
          <a:p>
            <a:pPr algn="l"/>
            <a:endParaRPr lang="sk-SK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sk-SK" sz="2600" dirty="0">
                <a:latin typeface="Arial" panose="020B0604020202020204" pitchFamily="34" charset="0"/>
              </a:rPr>
              <a:t>	- </a:t>
            </a:r>
            <a:r>
              <a:rPr lang="sk-SK" sz="2600" b="1" dirty="0">
                <a:latin typeface="Arial" panose="020B0604020202020204" pitchFamily="34" charset="0"/>
              </a:rPr>
              <a:t>Prechodní (</a:t>
            </a:r>
            <a:r>
              <a:rPr lang="sk-SK" sz="2600" b="1" dirty="0" err="1">
                <a:latin typeface="Arial" panose="020B0604020202020204" pitchFamily="34" charset="0"/>
              </a:rPr>
              <a:t>Transition</a:t>
            </a:r>
            <a:r>
              <a:rPr lang="sk-SK" sz="2600" b="1" dirty="0">
                <a:latin typeface="Arial" panose="020B0604020202020204" pitchFamily="34" charset="0"/>
              </a:rPr>
              <a:t>) </a:t>
            </a:r>
            <a:r>
              <a:rPr lang="sk-SK" sz="2600" b="1" dirty="0" err="1">
                <a:latin typeface="Arial" panose="020B0604020202020204" pitchFamily="34" charset="0"/>
              </a:rPr>
              <a:t>NEETs</a:t>
            </a:r>
            <a:r>
              <a:rPr lang="sk-SK" sz="2600" b="1" dirty="0">
                <a:latin typeface="Arial" panose="020B0604020202020204" pitchFamily="34" charset="0"/>
              </a:rPr>
              <a:t>:</a:t>
            </a:r>
            <a:r>
              <a:rPr lang="sk-SK" sz="2600" dirty="0">
                <a:latin typeface="Arial" panose="020B0604020202020204" pitchFamily="34" charset="0"/>
              </a:rPr>
              <a:t> mladí ľudia, ktorí si dali pauzu pred pokračovaním vo svojom vzdelaní alebo kariére</a:t>
            </a:r>
          </a:p>
          <a:p>
            <a:r>
              <a:rPr lang="sk-SK" sz="2600" dirty="0">
                <a:latin typeface="Arial" panose="020B0604020202020204" pitchFamily="34" charset="0"/>
              </a:rPr>
              <a:t> </a:t>
            </a:r>
          </a:p>
          <a:p>
            <a:r>
              <a:rPr lang="sk-SK" sz="2600" dirty="0">
                <a:latin typeface="Arial" panose="020B0604020202020204" pitchFamily="34" charset="0"/>
              </a:rPr>
              <a:t>	- </a:t>
            </a:r>
            <a:r>
              <a:rPr lang="sk-SK" sz="2600" b="1" dirty="0">
                <a:latin typeface="Arial" panose="020B0604020202020204" pitchFamily="34" charset="0"/>
              </a:rPr>
              <a:t>Plávajúci (</a:t>
            </a:r>
            <a:r>
              <a:rPr lang="sk-SK" sz="2600" b="1" dirty="0" err="1">
                <a:latin typeface="Arial" panose="020B0604020202020204" pitchFamily="34" charset="0"/>
              </a:rPr>
              <a:t>Floating</a:t>
            </a:r>
            <a:r>
              <a:rPr lang="sk-SK" sz="2600" b="1" dirty="0">
                <a:latin typeface="Arial" panose="020B0604020202020204" pitchFamily="34" charset="0"/>
              </a:rPr>
              <a:t>) </a:t>
            </a:r>
            <a:r>
              <a:rPr lang="sk-SK" sz="2600" b="1" dirty="0" err="1">
                <a:latin typeface="Arial" panose="020B0604020202020204" pitchFamily="34" charset="0"/>
              </a:rPr>
              <a:t>NEETs</a:t>
            </a:r>
            <a:r>
              <a:rPr lang="sk-SK" sz="2600" b="1" dirty="0">
                <a:latin typeface="Arial" panose="020B0604020202020204" pitchFamily="34" charset="0"/>
              </a:rPr>
              <a:t>: </a:t>
            </a:r>
            <a:r>
              <a:rPr lang="sk-SK" sz="2600" dirty="0">
                <a:latin typeface="Arial" panose="020B0604020202020204" pitchFamily="34" charset="0"/>
              </a:rPr>
              <a:t>chýbajúce smerovanie a motivácia pracovať alebo učiť sa</a:t>
            </a:r>
          </a:p>
          <a:p>
            <a:r>
              <a:rPr lang="sk-SK" sz="2600" dirty="0">
                <a:latin typeface="Arial" panose="020B0604020202020204" pitchFamily="34" charset="0"/>
              </a:rPr>
              <a:t> </a:t>
            </a:r>
          </a:p>
          <a:p>
            <a:r>
              <a:rPr lang="sk-SK" sz="2600" dirty="0">
                <a:latin typeface="Arial" panose="020B0604020202020204" pitchFamily="34" charset="0"/>
              </a:rPr>
              <a:t>	- </a:t>
            </a:r>
            <a:r>
              <a:rPr lang="sk-SK" sz="2600" b="1" dirty="0">
                <a:latin typeface="Arial" panose="020B0604020202020204" pitchFamily="34" charset="0"/>
              </a:rPr>
              <a:t>Jadro (</a:t>
            </a:r>
            <a:r>
              <a:rPr lang="sk-SK" sz="2600" b="1" dirty="0" err="1">
                <a:latin typeface="Arial" panose="020B0604020202020204" pitchFamily="34" charset="0"/>
              </a:rPr>
              <a:t>Core</a:t>
            </a:r>
            <a:r>
              <a:rPr lang="sk-SK" sz="2600" b="1" dirty="0">
                <a:latin typeface="Arial" panose="020B0604020202020204" pitchFamily="34" charset="0"/>
              </a:rPr>
              <a:t>) </a:t>
            </a:r>
            <a:r>
              <a:rPr lang="sk-SK" sz="2600" b="1" dirty="0" err="1">
                <a:latin typeface="Arial" panose="020B0604020202020204" pitchFamily="34" charset="0"/>
              </a:rPr>
              <a:t>NEETs</a:t>
            </a:r>
            <a:r>
              <a:rPr lang="sk-SK" sz="2600" dirty="0">
                <a:latin typeface="Arial" panose="020B0604020202020204" pitchFamily="34" charset="0"/>
              </a:rPr>
              <a:t>: ľudia so sociálnymi a behaviorálnymi problémami 	</a:t>
            </a:r>
          </a:p>
          <a:p>
            <a:endParaRPr lang="sk-SK" sz="2600" dirty="0">
              <a:latin typeface="Arial" panose="020B0604020202020204" pitchFamily="34" charset="0"/>
            </a:endParaRPr>
          </a:p>
          <a:p>
            <a:endParaRPr lang="sk-SK" sz="2600" b="0" i="0" u="none" strike="noStrike" baseline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sk-SK" sz="2600" u="sng" dirty="0">
                <a:solidFill>
                  <a:schemeClr val="tx1"/>
                </a:solidFill>
                <a:latin typeface="+mn-lt"/>
              </a:rPr>
              <a:t>Osvedčené postupy:</a:t>
            </a:r>
          </a:p>
          <a:p>
            <a:pPr algn="just">
              <a:lnSpc>
                <a:spcPct val="115000"/>
              </a:lnSpc>
            </a:pPr>
            <a:endParaRPr lang="sk-SK" sz="2600" u="sng" dirty="0">
              <a:solidFill>
                <a:schemeClr val="tx1"/>
              </a:solidFill>
              <a:latin typeface="+mn-lt"/>
            </a:endParaRPr>
          </a:p>
          <a:p>
            <a:pPr algn="just">
              <a:lnSpc>
                <a:spcPct val="115000"/>
              </a:lnSpc>
            </a:pPr>
            <a:r>
              <a:rPr lang="sk-SK" sz="2600" dirty="0">
                <a:solidFill>
                  <a:schemeClr val="tx1"/>
                </a:solidFill>
                <a:latin typeface="+mn-lt"/>
              </a:rPr>
              <a:t>	- </a:t>
            </a:r>
            <a:r>
              <a:rPr lang="sk-SK" sz="2600" b="1" dirty="0">
                <a:solidFill>
                  <a:schemeClr val="tx1"/>
                </a:solidFill>
                <a:latin typeface="+mn-lt"/>
              </a:rPr>
              <a:t>Bezplatná starostlivosť o deti</a:t>
            </a:r>
            <a:r>
              <a:rPr lang="sk-SK" sz="2600" dirty="0">
                <a:solidFill>
                  <a:schemeClr val="tx1"/>
                </a:solidFill>
                <a:latin typeface="+mn-lt"/>
              </a:rPr>
              <a:t>: Významné zlepšenie účasti žien vo veku 25 - 29 rokov na pracovnom trhu na Malte.</a:t>
            </a:r>
          </a:p>
          <a:p>
            <a:pPr algn="just">
              <a:lnSpc>
                <a:spcPct val="115000"/>
              </a:lnSpc>
            </a:pPr>
            <a:endParaRPr lang="sk-SK" sz="2600" dirty="0">
              <a:solidFill>
                <a:schemeClr val="tx1"/>
              </a:solidFill>
              <a:latin typeface="+mn-lt"/>
            </a:endParaRPr>
          </a:p>
          <a:p>
            <a:pPr algn="just">
              <a:lnSpc>
                <a:spcPct val="115000"/>
              </a:lnSpc>
            </a:pPr>
            <a:r>
              <a:rPr lang="sk-SK" sz="2600" dirty="0">
                <a:solidFill>
                  <a:schemeClr val="tx1"/>
                </a:solidFill>
                <a:latin typeface="+mn-lt"/>
              </a:rPr>
              <a:t>	- </a:t>
            </a:r>
            <a:r>
              <a:rPr lang="sk-SK" sz="2600" b="1" dirty="0">
                <a:solidFill>
                  <a:schemeClr val="tx1"/>
                </a:solidFill>
                <a:latin typeface="+mn-lt"/>
              </a:rPr>
              <a:t>Platformy: </a:t>
            </a:r>
            <a:r>
              <a:rPr lang="sk-SK" sz="2600" dirty="0">
                <a:solidFill>
                  <a:schemeClr val="tx1"/>
                </a:solidFill>
                <a:latin typeface="+mn-lt"/>
              </a:rPr>
              <a:t>Na vyhľadávanie zamestnania / Zodpovedajúce pracovné miesta / Podpora pre spoločnosti pri externej interakcii.</a:t>
            </a:r>
          </a:p>
          <a:p>
            <a:pPr algn="just">
              <a:lnSpc>
                <a:spcPct val="115000"/>
              </a:lnSpc>
            </a:pPr>
            <a:endParaRPr lang="sk-SK" sz="2600" dirty="0">
              <a:solidFill>
                <a:schemeClr val="tx1"/>
              </a:solidFill>
              <a:latin typeface="+mn-lt"/>
            </a:endParaRPr>
          </a:p>
          <a:p>
            <a:pPr algn="just">
              <a:lnSpc>
                <a:spcPct val="115000"/>
              </a:lnSpc>
            </a:pPr>
            <a:r>
              <a:rPr lang="sk-SK" sz="2600" dirty="0">
                <a:solidFill>
                  <a:schemeClr val="tx1"/>
                </a:solidFill>
                <a:latin typeface="+mn-lt"/>
              </a:rPr>
              <a:t>	- </a:t>
            </a:r>
            <a:r>
              <a:rPr lang="sk-SK" sz="2600" b="1" dirty="0">
                <a:solidFill>
                  <a:schemeClr val="tx1"/>
                </a:solidFill>
                <a:latin typeface="+mn-lt"/>
              </a:rPr>
              <a:t>Mentorstvo: </a:t>
            </a:r>
            <a:r>
              <a:rPr lang="sk-SK" sz="2600" dirty="0">
                <a:solidFill>
                  <a:schemeClr val="tx1"/>
                </a:solidFill>
                <a:latin typeface="+mn-lt"/>
              </a:rPr>
              <a:t>Podnikateľské a technické mentorovanie účastníkov na podporu podnikania.</a:t>
            </a:r>
          </a:p>
          <a:p>
            <a:pPr algn="just">
              <a:lnSpc>
                <a:spcPct val="115000"/>
              </a:lnSpc>
            </a:pPr>
            <a:br>
              <a:rPr lang="sk-SK" sz="2600" dirty="0">
                <a:solidFill>
                  <a:schemeClr val="tx1"/>
                </a:solidFill>
                <a:latin typeface="+mn-lt"/>
              </a:rPr>
            </a:br>
            <a:endParaRPr lang="sk-SK" sz="2600" dirty="0">
              <a:solidFill>
                <a:schemeClr val="tx1"/>
              </a:solidFill>
              <a:latin typeface="+mn-lt"/>
            </a:endParaRPr>
          </a:p>
          <a:p>
            <a:pPr algn="just">
              <a:lnSpc>
                <a:spcPct val="115000"/>
              </a:lnSpc>
            </a:pPr>
            <a:endParaRPr lang="en-GB" sz="2600" dirty="0">
              <a:solidFill>
                <a:schemeClr val="tx1"/>
              </a:solidFill>
              <a:latin typeface="+mn-lt"/>
            </a:endParaRPr>
          </a:p>
          <a:p>
            <a:pPr algn="just">
              <a:lnSpc>
                <a:spcPct val="115000"/>
              </a:lnSpc>
            </a:pPr>
            <a:r>
              <a:rPr lang="en-GB" sz="2600" dirty="0">
                <a:solidFill>
                  <a:schemeClr val="tx1"/>
                </a:solidFill>
                <a:latin typeface="+mn-lt"/>
              </a:rPr>
              <a:t>Link for the Report - </a:t>
            </a:r>
            <a:r>
              <a:rPr lang="en-GB" sz="2600" dirty="0">
                <a:solidFill>
                  <a:schemeClr val="tx1"/>
                </a:solidFill>
                <a:latin typeface="+mn-lt"/>
                <a:hlinkClick r:id="rId6"/>
              </a:rPr>
              <a:t>https://jobsplus.gov.mt/resources/publication-statistics-mt-mt-en-gb/publications/fileprovider.aspx?fileId=53708</a:t>
            </a:r>
            <a:endParaRPr lang="en-GB" sz="2600" dirty="0">
              <a:solidFill>
                <a:schemeClr val="tx1"/>
              </a:solidFill>
              <a:latin typeface="+mn-lt"/>
            </a:endParaRPr>
          </a:p>
          <a:p>
            <a:pPr algn="just">
              <a:lnSpc>
                <a:spcPct val="115000"/>
              </a:lnSpc>
            </a:pPr>
            <a:endParaRPr lang="en-GB" sz="2600" dirty="0">
              <a:solidFill>
                <a:schemeClr val="tx1"/>
              </a:solidFill>
              <a:latin typeface="+mn-lt"/>
            </a:endParaRPr>
          </a:p>
          <a:p>
            <a:pPr algn="just">
              <a:lnSpc>
                <a:spcPct val="115000"/>
              </a:lnSpc>
            </a:pPr>
            <a:endParaRPr lang="en-US" sz="2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8933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89;g125fd06185e_0_85">
            <a:extLst>
              <a:ext uri="{FF2B5EF4-FFF2-40B4-BE49-F238E27FC236}">
                <a16:creationId xmlns:a16="http://schemas.microsoft.com/office/drawing/2014/main" id="{99D44F25-CDDE-4ACC-B4EB-9344609373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2240232" y="-534805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90;g125fd06185e_0_85">
            <a:extLst>
              <a:ext uri="{FF2B5EF4-FFF2-40B4-BE49-F238E27FC236}">
                <a16:creationId xmlns:a16="http://schemas.microsoft.com/office/drawing/2014/main" id="{7A17247B-1FC5-4E67-B0FD-7A16324560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34" r="534"/>
          <a:stretch/>
        </p:blipFill>
        <p:spPr>
          <a:xfrm>
            <a:off x="0" y="9555742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91;g125fd06185e_0_85">
            <a:extLst>
              <a:ext uri="{FF2B5EF4-FFF2-40B4-BE49-F238E27FC236}">
                <a16:creationId xmlns:a16="http://schemas.microsoft.com/office/drawing/2014/main" id="{6CE56808-D5E7-4725-A298-2034ABA1642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34" r="534"/>
          <a:stretch/>
        </p:blipFill>
        <p:spPr>
          <a:xfrm rot="10800000">
            <a:off x="22753522" y="5663896"/>
            <a:ext cx="1621297" cy="26478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86;g125fd06185e_0_85">
            <a:extLst>
              <a:ext uri="{FF2B5EF4-FFF2-40B4-BE49-F238E27FC236}">
                <a16:creationId xmlns:a16="http://schemas.microsoft.com/office/drawing/2014/main" id="{2275764B-703E-42BF-B4CA-F5047A8DE7A9}"/>
              </a:ext>
            </a:extLst>
          </p:cNvPr>
          <p:cNvSpPr txBox="1"/>
          <p:nvPr/>
        </p:nvSpPr>
        <p:spPr>
          <a:xfrm>
            <a:off x="1260000" y="1260000"/>
            <a:ext cx="1512886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2600" b="1" dirty="0">
                <a:solidFill>
                  <a:schemeClr val="dk1"/>
                </a:solidFill>
              </a:rPr>
              <a:t>WP4 </a:t>
            </a:r>
            <a:r>
              <a:rPr lang="en-GB" sz="2600" dirty="0">
                <a:solidFill>
                  <a:schemeClr val="dk1"/>
                </a:solidFill>
              </a:rPr>
              <a:t>–</a:t>
            </a:r>
            <a:r>
              <a:rPr lang="en-GB" sz="2600" b="1" dirty="0">
                <a:solidFill>
                  <a:schemeClr val="dk1"/>
                </a:solidFill>
              </a:rPr>
              <a:t> </a:t>
            </a:r>
            <a:r>
              <a:rPr lang="en-GB" sz="2600" dirty="0">
                <a:solidFill>
                  <a:schemeClr val="dk1"/>
                </a:solidFill>
              </a:rPr>
              <a:t> KOMPETENCIE A MOTIVÁCIA SMERUJÚCE K ZELENÝM PRACOVNÝM MIESTAM.</a:t>
            </a:r>
          </a:p>
        </p:txBody>
      </p:sp>
      <p:sp>
        <p:nvSpPr>
          <p:cNvPr id="14" name="Google Shape;187;g125fd06185e_0_85">
            <a:extLst>
              <a:ext uri="{FF2B5EF4-FFF2-40B4-BE49-F238E27FC236}">
                <a16:creationId xmlns:a16="http://schemas.microsoft.com/office/drawing/2014/main" id="{1470A40E-5E9A-44A5-BB9F-9EDF30D084D1}"/>
              </a:ext>
            </a:extLst>
          </p:cNvPr>
          <p:cNvSpPr txBox="1"/>
          <p:nvPr/>
        </p:nvSpPr>
        <p:spPr>
          <a:xfrm>
            <a:off x="1260000" y="2754381"/>
            <a:ext cx="21493522" cy="1156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457200" algn="just">
              <a:lnSpc>
                <a:spcPct val="115000"/>
              </a:lnSpc>
              <a:buFontTx/>
              <a:buChar char="-"/>
            </a:pPr>
            <a:r>
              <a:rPr lang="sk-SK" sz="2600" b="1" dirty="0">
                <a:solidFill>
                  <a:schemeClr val="tx1"/>
                </a:solidFill>
                <a:latin typeface="+mn-lt"/>
              </a:rPr>
              <a:t>Výskum</a:t>
            </a:r>
            <a:r>
              <a:rPr lang="sk-SK" sz="2600" dirty="0">
                <a:solidFill>
                  <a:schemeClr val="tx1"/>
                </a:solidFill>
                <a:latin typeface="+mn-lt"/>
              </a:rPr>
              <a:t> realizovaný partnermi projektu o zamestnávateľoch, pracovných agentúrach, poskytovateľoch školení a iných zainteresovaných stranách, s cieľom identifikovať:</a:t>
            </a:r>
          </a:p>
          <a:p>
            <a:pPr marL="457200" indent="-457200" algn="just">
              <a:lnSpc>
                <a:spcPct val="115000"/>
              </a:lnSpc>
              <a:buFontTx/>
              <a:buChar char="-"/>
            </a:pPr>
            <a:endParaRPr lang="sk-SK" sz="2600" dirty="0">
              <a:solidFill>
                <a:schemeClr val="tx1"/>
              </a:solidFill>
              <a:latin typeface="+mn-lt"/>
            </a:endParaRPr>
          </a:p>
          <a:p>
            <a:pPr algn="just">
              <a:lnSpc>
                <a:spcPct val="115000"/>
              </a:lnSpc>
            </a:pPr>
            <a:r>
              <a:rPr lang="sk-SK" sz="2600" dirty="0">
                <a:solidFill>
                  <a:schemeClr val="tx1"/>
                </a:solidFill>
                <a:latin typeface="+mn-lt"/>
              </a:rPr>
              <a:t>	- </a:t>
            </a:r>
            <a:r>
              <a:rPr lang="sk-SK" sz="2600" b="1" dirty="0">
                <a:solidFill>
                  <a:schemeClr val="tx1"/>
                </a:solidFill>
                <a:latin typeface="+mn-lt"/>
              </a:rPr>
              <a:t>Kľúčové cez-rezortné zručnosti, </a:t>
            </a:r>
            <a:r>
              <a:rPr lang="sk-SK" sz="2600" dirty="0">
                <a:solidFill>
                  <a:schemeClr val="tx1"/>
                </a:solidFill>
                <a:latin typeface="+mn-lt"/>
              </a:rPr>
              <a:t>ktoré budú v blízkej budúcnosti požadované</a:t>
            </a:r>
          </a:p>
          <a:p>
            <a:pPr algn="just">
              <a:lnSpc>
                <a:spcPct val="115000"/>
              </a:lnSpc>
            </a:pPr>
            <a:endParaRPr lang="sk-SK" sz="2600" dirty="0">
              <a:solidFill>
                <a:schemeClr val="tx1"/>
              </a:solidFill>
              <a:latin typeface="+mn-lt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600" dirty="0">
                <a:solidFill>
                  <a:schemeClr val="tx1"/>
                </a:solidFill>
                <a:latin typeface="+mn-lt"/>
              </a:rPr>
              <a:t>	- </a:t>
            </a:r>
            <a:r>
              <a:rPr lang="sk-SK" sz="2600" b="1" dirty="0">
                <a:solidFill>
                  <a:schemeClr val="tx1"/>
                </a:solidFill>
                <a:latin typeface="+mn-lt"/>
              </a:rPr>
              <a:t>Očakávania a potreby </a:t>
            </a:r>
            <a:r>
              <a:rPr lang="sk-SK" sz="2600" dirty="0">
                <a:solidFill>
                  <a:schemeClr val="tx1"/>
                </a:solidFill>
                <a:latin typeface="+mn-lt"/>
              </a:rPr>
              <a:t>zainteresovaných strán týkajúce sa zelenej ekonomiky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sk-SK" sz="2600" dirty="0">
              <a:solidFill>
                <a:schemeClr val="tx1"/>
              </a:solidFill>
              <a:latin typeface="+mn-lt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sk-SK" sz="2600" dirty="0">
              <a:solidFill>
                <a:schemeClr val="tx1"/>
              </a:solidFill>
              <a:latin typeface="+mn-lt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600" u="sng" dirty="0">
                <a:solidFill>
                  <a:schemeClr val="tx1"/>
                </a:solidFill>
                <a:latin typeface="+mn-lt"/>
              </a:rPr>
              <a:t>Kľúčové zistenia: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GB" sz="2600" dirty="0">
              <a:solidFill>
                <a:schemeClr val="tx1"/>
              </a:solidFill>
              <a:latin typeface="+mn-lt"/>
            </a:endParaRPr>
          </a:p>
          <a:p>
            <a:pPr algn="just">
              <a:lnSpc>
                <a:spcPct val="115000"/>
              </a:lnSpc>
            </a:pPr>
            <a:r>
              <a:rPr lang="sk-SK" sz="2600" dirty="0">
                <a:solidFill>
                  <a:schemeClr val="tx1"/>
                </a:solidFill>
                <a:latin typeface="+mn-lt"/>
              </a:rPr>
              <a:t>	- </a:t>
            </a:r>
            <a:r>
              <a:rPr lang="sk-SK" sz="26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Obnoviteľná energia, riadenie zdrojov, poľnohospodárstvo, lesníctvo, poľnohospodárska a potravinárska výroba</a:t>
            </a:r>
            <a:r>
              <a:rPr lang="sk-SK" sz="26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26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doprava 	</a:t>
            </a:r>
            <a:r>
              <a:rPr lang="sk-SK" sz="26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sú sektory, ktoré by najviac prispeli k zelenému prechodu.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GB" sz="2600" dirty="0">
              <a:solidFill>
                <a:schemeClr val="tx1"/>
              </a:solidFill>
              <a:latin typeface="+mn-lt"/>
            </a:endParaRPr>
          </a:p>
          <a:p>
            <a:pPr algn="just">
              <a:lnSpc>
                <a:spcPct val="115000"/>
              </a:lnSpc>
            </a:pPr>
            <a:r>
              <a:rPr lang="sk-SK" sz="2600" dirty="0">
                <a:solidFill>
                  <a:schemeClr val="tx1"/>
                </a:solidFill>
                <a:latin typeface="+mn-lt"/>
              </a:rPr>
              <a:t>	- Väčšina očakáva </a:t>
            </a:r>
            <a:r>
              <a:rPr lang="sk-SK" sz="2600" b="1" dirty="0">
                <a:solidFill>
                  <a:schemeClr val="tx1"/>
                </a:solidFill>
                <a:latin typeface="+mn-lt"/>
              </a:rPr>
              <a:t>vplyv</a:t>
            </a:r>
            <a:r>
              <a:rPr lang="sk-SK" sz="2600" dirty="0">
                <a:solidFill>
                  <a:schemeClr val="tx1"/>
                </a:solidFill>
                <a:latin typeface="+mn-lt"/>
              </a:rPr>
              <a:t> vo forme vytvorenia </a:t>
            </a:r>
            <a:r>
              <a:rPr lang="sk-SK" sz="2600" b="1" dirty="0">
                <a:solidFill>
                  <a:schemeClr val="tx1"/>
                </a:solidFill>
                <a:latin typeface="+mn-lt"/>
              </a:rPr>
              <a:t>nových typov pracovných miest, reformácie a prispôsobenia existujúcich 	pracovných miest.. 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GB" sz="2600" dirty="0">
              <a:solidFill>
                <a:schemeClr val="tx1"/>
              </a:solidFill>
              <a:latin typeface="+mn-lt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600" dirty="0">
                <a:solidFill>
                  <a:schemeClr val="tx1"/>
                </a:solidFill>
                <a:latin typeface="+mn-lt"/>
              </a:rPr>
              <a:t>	- Väčšina verí, že </a:t>
            </a:r>
            <a:r>
              <a:rPr lang="sk-SK" sz="2600" b="1" dirty="0">
                <a:solidFill>
                  <a:schemeClr val="tx1"/>
                </a:solidFill>
                <a:latin typeface="+mn-lt"/>
              </a:rPr>
              <a:t>environmentálne politické predpisy</a:t>
            </a:r>
            <a:r>
              <a:rPr lang="sk-SK" sz="2600" dirty="0">
                <a:solidFill>
                  <a:schemeClr val="tx1"/>
                </a:solidFill>
                <a:latin typeface="+mn-lt"/>
              </a:rPr>
              <a:t> sú hlavným hnacím motorom </a:t>
            </a:r>
            <a:r>
              <a:rPr lang="sk-SK" sz="2600" b="1" dirty="0">
                <a:solidFill>
                  <a:schemeClr val="tx1"/>
                </a:solidFill>
                <a:latin typeface="+mn-lt"/>
              </a:rPr>
              <a:t>zeleného prechodu</a:t>
            </a:r>
            <a:r>
              <a:rPr lang="sk-SK" sz="2600" dirty="0">
                <a:solidFill>
                  <a:schemeClr val="tx1"/>
                </a:solidFill>
                <a:latin typeface="+mn-lt"/>
              </a:rPr>
              <a:t>, nasledovaný účinkami 	</a:t>
            </a:r>
            <a:r>
              <a:rPr lang="sk-SK" sz="2600" b="1" dirty="0">
                <a:solidFill>
                  <a:schemeClr val="tx1"/>
                </a:solidFill>
                <a:latin typeface="+mn-lt"/>
              </a:rPr>
              <a:t>zmeny 	klímy</a:t>
            </a:r>
            <a:r>
              <a:rPr lang="sk-SK" sz="2600" dirty="0">
                <a:solidFill>
                  <a:schemeClr val="tx1"/>
                </a:solidFill>
                <a:latin typeface="+mn-lt"/>
              </a:rPr>
              <a:t> a potom </a:t>
            </a:r>
            <a:r>
              <a:rPr lang="sk-SK" sz="2600" b="1" dirty="0">
                <a:solidFill>
                  <a:schemeClr val="tx1"/>
                </a:solidFill>
                <a:latin typeface="+mn-lt"/>
              </a:rPr>
              <a:t>zelenou technológiou a inováciou</a:t>
            </a:r>
            <a:r>
              <a:rPr lang="sk-SK" sz="26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GB" sz="2600" dirty="0">
              <a:solidFill>
                <a:schemeClr val="tx1"/>
              </a:solidFill>
              <a:latin typeface="+mn-lt"/>
            </a:endParaRPr>
          </a:p>
          <a:p>
            <a:pPr algn="l"/>
            <a:r>
              <a:rPr lang="en-GB" sz="260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sk-SK" sz="2600" b="0" i="0" u="none" strike="noStrike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Zainteresované strany sa zhodli, že prechod na zelenú ekonomiku v tejto fáze vyžaduje ďalšiu špecializáciu  ľudských zdrojov, najmä 	na manažérskej úrovni.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GB" sz="2600" dirty="0">
              <a:solidFill>
                <a:schemeClr val="tx1"/>
              </a:solidFill>
              <a:latin typeface="+mn-lt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sk-SK" sz="2600" dirty="0">
              <a:solidFill>
                <a:schemeClr val="tx1"/>
              </a:solidFill>
              <a:latin typeface="+mn-lt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  <a:latin typeface="+mn-lt"/>
              </a:rPr>
              <a:t>	</a:t>
            </a:r>
            <a:endParaRPr lang="en-US" sz="2600" b="1" dirty="0">
              <a:solidFill>
                <a:srgbClr val="FF0000"/>
              </a:solidFill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sz="26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068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89;g125fd06185e_0_85">
            <a:extLst>
              <a:ext uri="{FF2B5EF4-FFF2-40B4-BE49-F238E27FC236}">
                <a16:creationId xmlns:a16="http://schemas.microsoft.com/office/drawing/2014/main" id="{99D44F25-CDDE-4ACC-B4EB-9344609373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2240232" y="-534805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90;g125fd06185e_0_85">
            <a:extLst>
              <a:ext uri="{FF2B5EF4-FFF2-40B4-BE49-F238E27FC236}">
                <a16:creationId xmlns:a16="http://schemas.microsoft.com/office/drawing/2014/main" id="{7A17247B-1FC5-4E67-B0FD-7A16324560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34" r="534"/>
          <a:stretch/>
        </p:blipFill>
        <p:spPr>
          <a:xfrm>
            <a:off x="0" y="9555742"/>
            <a:ext cx="1621297" cy="26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91;g125fd06185e_0_85">
            <a:extLst>
              <a:ext uri="{FF2B5EF4-FFF2-40B4-BE49-F238E27FC236}">
                <a16:creationId xmlns:a16="http://schemas.microsoft.com/office/drawing/2014/main" id="{6CE56808-D5E7-4725-A298-2034ABA1642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34" r="534"/>
          <a:stretch/>
        </p:blipFill>
        <p:spPr>
          <a:xfrm rot="10800000">
            <a:off x="22753522" y="5663896"/>
            <a:ext cx="1621297" cy="264787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87;g125fd06185e_0_85">
            <a:extLst>
              <a:ext uri="{FF2B5EF4-FFF2-40B4-BE49-F238E27FC236}">
                <a16:creationId xmlns:a16="http://schemas.microsoft.com/office/drawing/2014/main" id="{1470A40E-5E9A-44A5-BB9F-9EDF30D084D1}"/>
              </a:ext>
            </a:extLst>
          </p:cNvPr>
          <p:cNvSpPr txBox="1"/>
          <p:nvPr/>
        </p:nvSpPr>
        <p:spPr>
          <a:xfrm>
            <a:off x="1621297" y="1548117"/>
            <a:ext cx="20778906" cy="1042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chemeClr val="tx1"/>
                </a:solidFill>
                <a:latin typeface="+mn-lt"/>
              </a:rPr>
              <a:t>	</a:t>
            </a:r>
            <a:r>
              <a:rPr lang="sk-SK" sz="2600" dirty="0">
                <a:solidFill>
                  <a:schemeClr val="tx1"/>
                </a:solidFill>
                <a:latin typeface="+mn-lt"/>
              </a:rPr>
              <a:t>-  4 najdôležitejšie </a:t>
            </a:r>
            <a:r>
              <a:rPr lang="sk-SK" sz="2600" b="1" dirty="0">
                <a:solidFill>
                  <a:schemeClr val="tx1"/>
                </a:solidFill>
                <a:latin typeface="+mn-lt"/>
              </a:rPr>
              <a:t>osobné skúsenosti “soft </a:t>
            </a:r>
            <a:r>
              <a:rPr lang="sk-SK" sz="2600" b="1" dirty="0" err="1">
                <a:solidFill>
                  <a:schemeClr val="tx1"/>
                </a:solidFill>
                <a:latin typeface="+mn-lt"/>
              </a:rPr>
              <a:t>skills</a:t>
            </a:r>
            <a:r>
              <a:rPr lang="sk-SK" sz="2600" b="1" dirty="0">
                <a:solidFill>
                  <a:schemeClr val="tx1"/>
                </a:solidFill>
                <a:latin typeface="+mn-lt"/>
              </a:rPr>
              <a:t>” potrebné pre zelené pracovné miesta </a:t>
            </a:r>
            <a:r>
              <a:rPr lang="sk-SK" sz="2600" dirty="0">
                <a:solidFill>
                  <a:schemeClr val="tx1"/>
                </a:solidFill>
                <a:latin typeface="+mn-lt"/>
              </a:rPr>
              <a:t>identifikované </a:t>
            </a:r>
            <a:r>
              <a:rPr lang="sk-SK" sz="2600" b="1" dirty="0">
                <a:solidFill>
                  <a:schemeClr val="tx1"/>
                </a:solidFill>
                <a:latin typeface="+mn-lt"/>
              </a:rPr>
              <a:t>zainteresovanými stranami</a:t>
            </a:r>
            <a:r>
              <a:rPr lang="sk-SK" sz="2600" dirty="0">
                <a:solidFill>
                  <a:schemeClr val="tx1"/>
                </a:solidFill>
                <a:latin typeface="+mn-lt"/>
              </a:rPr>
              <a:t>: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sk-SK" sz="2600" dirty="0">
              <a:solidFill>
                <a:schemeClr val="tx1"/>
              </a:solidFill>
              <a:latin typeface="+mn-lt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600" dirty="0">
                <a:solidFill>
                  <a:schemeClr val="tx1"/>
                </a:solidFill>
                <a:latin typeface="+mn-lt"/>
              </a:rPr>
              <a:t>	</a:t>
            </a:r>
            <a:r>
              <a:rPr lang="sk-SK" sz="2600" b="1" dirty="0">
                <a:solidFill>
                  <a:schemeClr val="tx1"/>
                </a:solidFill>
                <a:latin typeface="+mn-lt"/>
              </a:rPr>
              <a:t>	1.	Riešenie problémov, 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600" b="1" dirty="0">
                <a:solidFill>
                  <a:schemeClr val="tx1"/>
                </a:solidFill>
                <a:latin typeface="+mn-lt"/>
              </a:rPr>
              <a:t>		2.	Motivácia, 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600" b="1" dirty="0">
                <a:solidFill>
                  <a:schemeClr val="tx1"/>
                </a:solidFill>
                <a:latin typeface="+mn-lt"/>
              </a:rPr>
              <a:t>		3.	Zručnosti na ovládanie a spravovanie technológií,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600" b="1" dirty="0">
                <a:solidFill>
                  <a:schemeClr val="tx1"/>
                </a:solidFill>
                <a:latin typeface="+mn-lt"/>
              </a:rPr>
              <a:t>		4.	Komunikácia</a:t>
            </a:r>
          </a:p>
          <a:p>
            <a:pPr algn="just"/>
            <a:r>
              <a:rPr lang="sk-SK" sz="2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sk-SK" sz="2600" b="1" dirty="0">
              <a:solidFill>
                <a:srgbClr val="FF0000"/>
              </a:solidFill>
              <a:latin typeface="+mn-lt"/>
            </a:endParaRPr>
          </a:p>
          <a:p>
            <a:pPr algn="just">
              <a:lnSpc>
                <a:spcPct val="115000"/>
              </a:lnSpc>
            </a:pPr>
            <a:r>
              <a:rPr lang="sk-SK" sz="2600" dirty="0" err="1">
                <a:solidFill>
                  <a:schemeClr val="tx1"/>
                </a:solidFill>
                <a:latin typeface="+mn-lt"/>
              </a:rPr>
              <a:t>Link</a:t>
            </a:r>
            <a:r>
              <a:rPr lang="sk-SK" sz="2600" dirty="0">
                <a:solidFill>
                  <a:schemeClr val="tx1"/>
                </a:solidFill>
                <a:latin typeface="+mn-lt"/>
              </a:rPr>
              <a:t> na správu (Malta) - </a:t>
            </a:r>
            <a:r>
              <a:rPr lang="sk-SK" sz="2600" dirty="0">
                <a:solidFill>
                  <a:schemeClr val="tx1"/>
                </a:solidFill>
                <a:latin typeface="+mn-lt"/>
                <a:hlinkClick r:id="rId6"/>
              </a:rPr>
              <a:t>https://jobsplus.gov.mt/resources/publication-statistics-mt-mt-en-gb/publications/fileprovider.aspx?fileId=53707</a:t>
            </a:r>
            <a:endParaRPr lang="sk-SK" sz="2600" dirty="0">
              <a:solidFill>
                <a:schemeClr val="tx1"/>
              </a:solidFill>
              <a:latin typeface="+mn-lt"/>
            </a:endParaRPr>
          </a:p>
          <a:p>
            <a:pPr algn="just">
              <a:lnSpc>
                <a:spcPct val="115000"/>
              </a:lnSpc>
            </a:pPr>
            <a:endParaRPr lang="sk-SK" sz="2600" dirty="0">
              <a:solidFill>
                <a:schemeClr val="tx1"/>
              </a:solidFill>
              <a:latin typeface="+mn-lt"/>
            </a:endParaRPr>
          </a:p>
          <a:p>
            <a:pPr algn="just">
              <a:lnSpc>
                <a:spcPct val="115000"/>
              </a:lnSpc>
            </a:pPr>
            <a:r>
              <a:rPr lang="sk-SK" sz="2600" dirty="0" err="1">
                <a:solidFill>
                  <a:schemeClr val="tx1"/>
                </a:solidFill>
                <a:latin typeface="+mn-lt"/>
              </a:rPr>
              <a:t>Link</a:t>
            </a:r>
            <a:r>
              <a:rPr lang="sk-SK" sz="2600" dirty="0">
                <a:solidFill>
                  <a:schemeClr val="tx1"/>
                </a:solidFill>
                <a:latin typeface="+mn-lt"/>
              </a:rPr>
              <a:t> na konsolidovanú správu (Všetci partneri) - </a:t>
            </a:r>
            <a:r>
              <a:rPr lang="sk-SK" sz="2600" dirty="0">
                <a:solidFill>
                  <a:schemeClr val="accent2"/>
                </a:solidFill>
                <a:latin typeface="+mn-lt"/>
                <a:hlinkClick r:id="rId7"/>
              </a:rPr>
              <a:t>https://public.3.basecamp.com/p/SroAFaxsxbFLzTo2BVwoSxKT</a:t>
            </a:r>
            <a:r>
              <a:rPr lang="sk-SK" sz="2600" dirty="0">
                <a:solidFill>
                  <a:schemeClr val="accent2"/>
                </a:solidFill>
                <a:latin typeface="+mn-lt"/>
              </a:rPr>
              <a:t> 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sk-SK" sz="2600" b="1" dirty="0">
              <a:solidFill>
                <a:srgbClr val="FF0000"/>
              </a:solidFill>
              <a:latin typeface="+mn-lt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sk-SK" sz="2600" b="1" dirty="0">
              <a:solidFill>
                <a:srgbClr val="FF0000"/>
              </a:solidFill>
              <a:latin typeface="+mn-lt"/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600" dirty="0">
                <a:solidFill>
                  <a:schemeClr val="tx1"/>
                </a:solidFill>
              </a:rPr>
              <a:t>Na základe výsledkov výskumu vykonaného v rámci WP3 a WP4 boli vypracované nasledujúce školiace programy: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sk-SK" sz="2600" dirty="0">
              <a:solidFill>
                <a:schemeClr val="tx1"/>
              </a:solidFill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600" dirty="0">
                <a:solidFill>
                  <a:schemeClr val="tx1"/>
                </a:solidFill>
              </a:rPr>
              <a:t>	Motivačné školenie pre </a:t>
            </a:r>
            <a:r>
              <a:rPr lang="sk-SK" sz="2600" dirty="0" err="1">
                <a:solidFill>
                  <a:schemeClr val="tx1"/>
                </a:solidFill>
              </a:rPr>
              <a:t>NEETs</a:t>
            </a:r>
            <a:r>
              <a:rPr lang="sk-SK" sz="2600" dirty="0">
                <a:solidFill>
                  <a:schemeClr val="tx1"/>
                </a:solidFill>
              </a:rPr>
              <a:t> v zelených pracovných miestach (25 hodín)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sk-SK" sz="2600" dirty="0">
              <a:solidFill>
                <a:schemeClr val="tx1"/>
              </a:solidFill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sk-SK" sz="2600" dirty="0">
                <a:solidFill>
                  <a:schemeClr val="tx1"/>
                </a:solidFill>
              </a:rPr>
              <a:t>	Školenie (40 hodín) pre 30 PES zamestnancov z Malty, Talianska a Litvy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600" b="1" dirty="0">
              <a:solidFill>
                <a:srgbClr val="FF0000"/>
              </a:solidFill>
            </a:endParaRPr>
          </a:p>
          <a:p>
            <a:pPr marL="457200" lvl="0" indent="-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600" b="1" dirty="0">
              <a:solidFill>
                <a:srgbClr val="FF0000"/>
              </a:solidFill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sz="26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118408"/>
      </p:ext>
    </p:extLst>
  </p:cSld>
  <p:clrMapOvr>
    <a:masterClrMapping/>
  </p:clrMapOvr>
</p:sld>
</file>

<file path=ppt/theme/theme1.xml><?xml version="1.0" encoding="utf-8"?>
<a:theme xmlns:a="http://schemas.openxmlformats.org/drawingml/2006/main" name="INTERCEPT Template">
  <a:themeElements>
    <a:clrScheme name="">
      <a:dk1>
        <a:srgbClr val="000000"/>
      </a:dk1>
      <a:lt1>
        <a:srgbClr val="FFFFFF"/>
      </a:lt1>
      <a:dk2>
        <a:srgbClr val="1E1E1C"/>
      </a:dk2>
      <a:lt2>
        <a:srgbClr val="0F3C74"/>
      </a:lt2>
      <a:accent1>
        <a:srgbClr val="0F3C74"/>
      </a:accent1>
      <a:accent2>
        <a:srgbClr val="D8222C"/>
      </a:accent2>
      <a:accent3>
        <a:srgbClr val="3EAF79"/>
      </a:accent3>
      <a:accent4>
        <a:srgbClr val="FFC000"/>
      </a:accent4>
      <a:accent5>
        <a:srgbClr val="0F3C74"/>
      </a:accent5>
      <a:accent6>
        <a:srgbClr val="3EAF79"/>
      </a:accent6>
      <a:hlink>
        <a:srgbClr val="0F3C74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1117</Words>
  <Application>Microsoft Macintosh PowerPoint</Application>
  <PresentationFormat>Vlastná</PresentationFormat>
  <Paragraphs>155</Paragraphs>
  <Slides>12</Slides>
  <Notes>12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8" baseType="lpstr">
      <vt:lpstr>Arial</vt:lpstr>
      <vt:lpstr>Söhne</vt:lpstr>
      <vt:lpstr>Work Sans Medium</vt:lpstr>
      <vt:lpstr>Calibri</vt:lpstr>
      <vt:lpstr>Work Sans</vt:lpstr>
      <vt:lpstr>INTERCEPT Template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Ďakujem za pozornosť!  Amber Darmanin interceptproject@gov.mt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Office-bruker</dc:creator>
  <cp:lastModifiedBy>Jánošová Miroslava</cp:lastModifiedBy>
  <cp:revision>100</cp:revision>
  <dcterms:created xsi:type="dcterms:W3CDTF">2017-09-27T10:52:39Z</dcterms:created>
  <dcterms:modified xsi:type="dcterms:W3CDTF">2023-06-13T09:36:21Z</dcterms:modified>
</cp:coreProperties>
</file>